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9" r:id="rId1"/>
    <p:sldMasterId id="2147483691" r:id="rId2"/>
    <p:sldMasterId id="2147483711" r:id="rId3"/>
  </p:sldMasterIdLst>
  <p:notesMasterIdLst>
    <p:notesMasterId r:id="rId84"/>
  </p:notesMasterIdLst>
  <p:sldIdLst>
    <p:sldId id="258" r:id="rId4"/>
    <p:sldId id="296" r:id="rId5"/>
    <p:sldId id="364" r:id="rId6"/>
    <p:sldId id="297" r:id="rId7"/>
    <p:sldId id="295" r:id="rId8"/>
    <p:sldId id="298" r:id="rId9"/>
    <p:sldId id="299" r:id="rId10"/>
    <p:sldId id="300" r:id="rId11"/>
    <p:sldId id="301" r:id="rId12"/>
    <p:sldId id="315" r:id="rId13"/>
    <p:sldId id="316" r:id="rId14"/>
    <p:sldId id="326" r:id="rId15"/>
    <p:sldId id="323" r:id="rId16"/>
    <p:sldId id="324" r:id="rId17"/>
    <p:sldId id="325" r:id="rId18"/>
    <p:sldId id="327" r:id="rId19"/>
    <p:sldId id="318" r:id="rId20"/>
    <p:sldId id="319" r:id="rId21"/>
    <p:sldId id="320" r:id="rId22"/>
    <p:sldId id="321" r:id="rId23"/>
    <p:sldId id="322" r:id="rId24"/>
    <p:sldId id="328" r:id="rId25"/>
    <p:sldId id="329" r:id="rId26"/>
    <p:sldId id="330" r:id="rId27"/>
    <p:sldId id="331" r:id="rId28"/>
    <p:sldId id="302" r:id="rId29"/>
    <p:sldId id="303" r:id="rId30"/>
    <p:sldId id="304" r:id="rId31"/>
    <p:sldId id="305" r:id="rId32"/>
    <p:sldId id="306" r:id="rId33"/>
    <p:sldId id="309" r:id="rId34"/>
    <p:sldId id="310" r:id="rId35"/>
    <p:sldId id="311" r:id="rId36"/>
    <p:sldId id="292" r:id="rId37"/>
    <p:sldId id="350" r:id="rId38"/>
    <p:sldId id="349" r:id="rId39"/>
    <p:sldId id="351" r:id="rId40"/>
    <p:sldId id="352" r:id="rId41"/>
    <p:sldId id="354" r:id="rId42"/>
    <p:sldId id="356" r:id="rId43"/>
    <p:sldId id="355" r:id="rId44"/>
    <p:sldId id="353" r:id="rId45"/>
    <p:sldId id="281" r:id="rId46"/>
    <p:sldId id="282" r:id="rId47"/>
    <p:sldId id="262" r:id="rId48"/>
    <p:sldId id="263" r:id="rId49"/>
    <p:sldId id="269" r:id="rId50"/>
    <p:sldId id="270" r:id="rId51"/>
    <p:sldId id="271" r:id="rId52"/>
    <p:sldId id="272" r:id="rId53"/>
    <p:sldId id="274" r:id="rId54"/>
    <p:sldId id="278" r:id="rId55"/>
    <p:sldId id="280" r:id="rId56"/>
    <p:sldId id="283" r:id="rId57"/>
    <p:sldId id="293" r:id="rId58"/>
    <p:sldId id="284" r:id="rId59"/>
    <p:sldId id="285" r:id="rId60"/>
    <p:sldId id="286" r:id="rId61"/>
    <p:sldId id="287" r:id="rId62"/>
    <p:sldId id="288" r:id="rId63"/>
    <p:sldId id="289" r:id="rId64"/>
    <p:sldId id="337" r:id="rId65"/>
    <p:sldId id="338" r:id="rId66"/>
    <p:sldId id="335" r:id="rId67"/>
    <p:sldId id="358" r:id="rId68"/>
    <p:sldId id="357" r:id="rId69"/>
    <p:sldId id="342" r:id="rId70"/>
    <p:sldId id="344" r:id="rId71"/>
    <p:sldId id="343" r:id="rId72"/>
    <p:sldId id="339" r:id="rId73"/>
    <p:sldId id="346" r:id="rId74"/>
    <p:sldId id="359" r:id="rId75"/>
    <p:sldId id="360" r:id="rId76"/>
    <p:sldId id="362" r:id="rId77"/>
    <p:sldId id="363" r:id="rId78"/>
    <p:sldId id="361" r:id="rId79"/>
    <p:sldId id="340" r:id="rId80"/>
    <p:sldId id="365" r:id="rId81"/>
    <p:sldId id="334" r:id="rId82"/>
    <p:sldId id="345" r:id="rId83"/>
  </p:sldIdLst>
  <p:sldSz cx="8997950" cy="5999163"/>
  <p:notesSz cx="6858000" cy="9144000"/>
  <p:embeddedFontLst>
    <p:embeddedFont>
      <p:font typeface="Calibri" pitchFamily="34" charset="0"/>
      <p:regular r:id="rId85"/>
      <p:bold r:id="rId86"/>
      <p:italic r:id="rId87"/>
      <p:boldItalic r:id="rId88"/>
    </p:embeddedFont>
    <p:embeddedFont>
      <p:font typeface="Exo 2" pitchFamily="2" charset="-18"/>
      <p:regular r:id="rId89"/>
      <p:bold r:id="rId90"/>
      <p:italic r:id="rId91"/>
      <p:boldItalic r:id="rId92"/>
    </p:embeddedFont>
    <p:embeddedFont>
      <p:font typeface="Exo 2 Light" pitchFamily="2" charset="-18"/>
      <p:regular r:id="rId93"/>
      <p:italic r:id="rId94"/>
    </p:embeddedFont>
    <p:embeddedFont>
      <p:font typeface="Cambria Math" pitchFamily="18" charset="0"/>
      <p:regular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90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6AD"/>
    <a:srgbClr val="79C142"/>
    <a:srgbClr val="73AC27"/>
    <a:srgbClr val="4F5465"/>
    <a:srgbClr val="454A59"/>
    <a:srgbClr val="3C6625"/>
    <a:srgbClr val="EDE3C3"/>
    <a:srgbClr val="A38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92" y="-54"/>
      </p:cViewPr>
      <p:guideLst>
        <p:guide orient="horz" pos="1890"/>
        <p:guide pos="28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3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otty_000\Documents\persentations\RecSys2015\sources\number%20of%20server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otty_000\Documents\persentations\RecSys2015\sources\number%20of%20serv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Munka1!$A$2</c:f>
              <c:strCache>
                <c:ptCount val="1"/>
                <c:pt idx="0">
                  <c:v>ALS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Munka1!$B$1:$U$1</c:f>
              <c:numCache>
                <c:formatCode>General</c:formatCode>
                <c:ptCount val="2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</c:numCache>
            </c:numRef>
          </c:cat>
          <c:val>
            <c:numRef>
              <c:f>Munka1!$B$2:$U$2</c:f>
              <c:numCache>
                <c:formatCode>0.00</c:formatCode>
                <c:ptCount val="20"/>
                <c:pt idx="0">
                  <c:v>10.7</c:v>
                </c:pt>
                <c:pt idx="1">
                  <c:v>16.846666666666664</c:v>
                </c:pt>
                <c:pt idx="2">
                  <c:v>25.43333333333333</c:v>
                </c:pt>
                <c:pt idx="3">
                  <c:v>35.916666666666664</c:v>
                </c:pt>
                <c:pt idx="4">
                  <c:v>49.193333333333335</c:v>
                </c:pt>
                <c:pt idx="5">
                  <c:v>63.393333333333331</c:v>
                </c:pt>
                <c:pt idx="6">
                  <c:v>82.316666666666663</c:v>
                </c:pt>
                <c:pt idx="7">
                  <c:v>106.39333333333332</c:v>
                </c:pt>
                <c:pt idx="8">
                  <c:v>125.79666666666665</c:v>
                </c:pt>
                <c:pt idx="9">
                  <c:v>151.10666666666665</c:v>
                </c:pt>
                <c:pt idx="10">
                  <c:v>180.82999999999998</c:v>
                </c:pt>
                <c:pt idx="11">
                  <c:v>236.99666666666667</c:v>
                </c:pt>
                <c:pt idx="12">
                  <c:v>281.96333333333331</c:v>
                </c:pt>
                <c:pt idx="13">
                  <c:v>332.63333333333333</c:v>
                </c:pt>
                <c:pt idx="14">
                  <c:v>376.19999999999993</c:v>
                </c:pt>
                <c:pt idx="15">
                  <c:v>397.2166666666667</c:v>
                </c:pt>
                <c:pt idx="16">
                  <c:v>454.94000000000005</c:v>
                </c:pt>
                <c:pt idx="17">
                  <c:v>526.55999999999995</c:v>
                </c:pt>
                <c:pt idx="18">
                  <c:v>591.73666666666668</c:v>
                </c:pt>
                <c:pt idx="19">
                  <c:v>666.80666666666662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Munka1!$A$3</c:f>
              <c:strCache>
                <c:ptCount val="1"/>
                <c:pt idx="0">
                  <c:v>CG</c:v>
                </c:pt>
              </c:strCache>
            </c:strRef>
          </c:tx>
          <c:marker>
            <c:symbol val="none"/>
          </c:marker>
          <c:cat>
            <c:numRef>
              <c:f>Munka1!$B$1:$U$1</c:f>
              <c:numCache>
                <c:formatCode>General</c:formatCode>
                <c:ptCount val="2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</c:numCache>
            </c:numRef>
          </c:cat>
          <c:val>
            <c:numRef>
              <c:f>Munka1!$B$3:$U$3</c:f>
              <c:numCache>
                <c:formatCode>0.00</c:formatCode>
                <c:ptCount val="20"/>
                <c:pt idx="0">
                  <c:v>18.29</c:v>
                </c:pt>
                <c:pt idx="1">
                  <c:v>20.689999999999998</c:v>
                </c:pt>
                <c:pt idx="2">
                  <c:v>24.866666666666664</c:v>
                </c:pt>
                <c:pt idx="3">
                  <c:v>27.54</c:v>
                </c:pt>
                <c:pt idx="4">
                  <c:v>30.103333333333332</c:v>
                </c:pt>
                <c:pt idx="5">
                  <c:v>32.340000000000003</c:v>
                </c:pt>
                <c:pt idx="6">
                  <c:v>35.486666666666665</c:v>
                </c:pt>
                <c:pt idx="7">
                  <c:v>38.28</c:v>
                </c:pt>
                <c:pt idx="8">
                  <c:v>41.006666666666661</c:v>
                </c:pt>
                <c:pt idx="9">
                  <c:v>43.946666666666665</c:v>
                </c:pt>
                <c:pt idx="10">
                  <c:v>47.456666666666663</c:v>
                </c:pt>
                <c:pt idx="11">
                  <c:v>50.533333333333331</c:v>
                </c:pt>
                <c:pt idx="12">
                  <c:v>53.493333333333339</c:v>
                </c:pt>
                <c:pt idx="13">
                  <c:v>56.61</c:v>
                </c:pt>
                <c:pt idx="14">
                  <c:v>60.476666666666667</c:v>
                </c:pt>
                <c:pt idx="15">
                  <c:v>65.37</c:v>
                </c:pt>
                <c:pt idx="16">
                  <c:v>69.413333333333327</c:v>
                </c:pt>
                <c:pt idx="17">
                  <c:v>72.22999999999999</c:v>
                </c:pt>
                <c:pt idx="18">
                  <c:v>76.066666666666663</c:v>
                </c:pt>
                <c:pt idx="19">
                  <c:v>79.643333333333331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Munka1!$A$4</c:f>
              <c:strCache>
                <c:ptCount val="1"/>
                <c:pt idx="0">
                  <c:v>CD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ymbol val="none"/>
          </c:marker>
          <c:cat>
            <c:numRef>
              <c:f>Munka1!$B$1:$U$1</c:f>
              <c:numCache>
                <c:formatCode>General</c:formatCode>
                <c:ptCount val="2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</c:numCache>
            </c:numRef>
          </c:cat>
          <c:val>
            <c:numRef>
              <c:f>Munka1!$B$4:$U$4</c:f>
              <c:numCache>
                <c:formatCode>0.00</c:formatCode>
                <c:ptCount val="20"/>
                <c:pt idx="0">
                  <c:v>15.106666666666666</c:v>
                </c:pt>
                <c:pt idx="1">
                  <c:v>19.386666666666663</c:v>
                </c:pt>
                <c:pt idx="2">
                  <c:v>26.79666666666666</c:v>
                </c:pt>
                <c:pt idx="3">
                  <c:v>34.006666666666661</c:v>
                </c:pt>
                <c:pt idx="4">
                  <c:v>41.833333333333329</c:v>
                </c:pt>
                <c:pt idx="5">
                  <c:v>49.99666666666667</c:v>
                </c:pt>
                <c:pt idx="6">
                  <c:v>58.23</c:v>
                </c:pt>
                <c:pt idx="7">
                  <c:v>66.913333333333327</c:v>
                </c:pt>
                <c:pt idx="8">
                  <c:v>76.686666666666667</c:v>
                </c:pt>
                <c:pt idx="9">
                  <c:v>85.109999999999985</c:v>
                </c:pt>
                <c:pt idx="10">
                  <c:v>95.306666666666644</c:v>
                </c:pt>
                <c:pt idx="11">
                  <c:v>105.61333333333334</c:v>
                </c:pt>
                <c:pt idx="12">
                  <c:v>118.32666666666667</c:v>
                </c:pt>
                <c:pt idx="13">
                  <c:v>128.99666666666667</c:v>
                </c:pt>
                <c:pt idx="14">
                  <c:v>142.26333333333332</c:v>
                </c:pt>
                <c:pt idx="15">
                  <c:v>152.46999999999997</c:v>
                </c:pt>
                <c:pt idx="16">
                  <c:v>165.20333333333332</c:v>
                </c:pt>
                <c:pt idx="17">
                  <c:v>175.9733333333333</c:v>
                </c:pt>
                <c:pt idx="18">
                  <c:v>192.26999999999998</c:v>
                </c:pt>
                <c:pt idx="19">
                  <c:v>210.05666666666664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297984"/>
        <c:axId val="170353792"/>
      </c:lineChart>
      <c:catAx>
        <c:axId val="170297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noProof="0" dirty="0" smtClean="0"/>
                  <a:t>Number of features (K)</a:t>
                </a:r>
                <a:endParaRPr lang="en-US" noProof="0" dirty="0"/>
              </a:p>
            </c:rich>
          </c:tx>
          <c:layout>
            <c:manualLayout>
              <c:xMode val="edge"/>
              <c:yMode val="edge"/>
              <c:x val="0.37115036080328423"/>
              <c:y val="0.9190283286086871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70353792"/>
        <c:crosses val="autoZero"/>
        <c:auto val="1"/>
        <c:lblAlgn val="ctr"/>
        <c:lblOffset val="100"/>
        <c:noMultiLvlLbl val="0"/>
      </c:catAx>
      <c:valAx>
        <c:axId val="1703537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noProof="0" dirty="0" smtClean="0"/>
                  <a:t>Running time  (s)</a:t>
                </a:r>
                <a:endParaRPr lang="en-US" noProof="0" dirty="0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1702979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Number</a:t>
            </a:r>
            <a:r>
              <a:rPr lang="en-US" sz="2400" baseline="0" dirty="0" smtClean="0"/>
              <a:t> </a:t>
            </a:r>
            <a:r>
              <a:rPr lang="hu-HU" sz="2400" dirty="0" smtClean="0"/>
              <a:t>of</a:t>
            </a:r>
            <a:r>
              <a:rPr lang="hu-HU" sz="2400" baseline="0" dirty="0" smtClean="0"/>
              <a:t> </a:t>
            </a:r>
            <a:r>
              <a:rPr lang="hu-HU" sz="2400" baseline="0" dirty="0"/>
              <a:t>servers</a:t>
            </a:r>
            <a:endParaRPr lang="hu-HU" sz="24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Munka1!$A$1:$A$7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xVal>
          <c:yVal>
            <c:numRef>
              <c:f>Munka1!$B$1:$B$7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15</c:v>
                </c:pt>
                <c:pt idx="3">
                  <c:v>38</c:v>
                </c:pt>
                <c:pt idx="4">
                  <c:v>60</c:v>
                </c:pt>
                <c:pt idx="5">
                  <c:v>100</c:v>
                </c:pt>
                <c:pt idx="6">
                  <c:v>200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657600"/>
        <c:axId val="70770048"/>
      </c:scatterChart>
      <c:valAx>
        <c:axId val="3565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70048"/>
        <c:crosses val="autoZero"/>
        <c:crossBetween val="midCat"/>
      </c:valAx>
      <c:valAx>
        <c:axId val="7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57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Number of times an algorithm is used</a:t>
            </a:r>
            <a:endParaRPr lang="hu-HU" sz="24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Munka2!$B$1</c:f>
              <c:strCache>
                <c:ptCount val="1"/>
                <c:pt idx="0">
                  <c:v># of usage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Munka2!$A$2:$A$114</c:f>
              <c:numCache>
                <c:formatCode>General</c:formatCode>
                <c:ptCount val="1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</c:numCache>
            </c:numRef>
          </c:xVal>
          <c:yVal>
            <c:numRef>
              <c:f>Munka2!$B$2:$B$114</c:f>
              <c:numCache>
                <c:formatCode>General</c:formatCode>
                <c:ptCount val="113"/>
                <c:pt idx="0">
                  <c:v>56</c:v>
                </c:pt>
                <c:pt idx="1">
                  <c:v>56</c:v>
                </c:pt>
                <c:pt idx="2">
                  <c:v>46</c:v>
                </c:pt>
                <c:pt idx="3">
                  <c:v>45</c:v>
                </c:pt>
                <c:pt idx="4">
                  <c:v>43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31</c:v>
                </c:pt>
                <c:pt idx="9">
                  <c:v>21</c:v>
                </c:pt>
                <c:pt idx="10">
                  <c:v>14</c:v>
                </c:pt>
                <c:pt idx="11">
                  <c:v>13</c:v>
                </c:pt>
                <c:pt idx="12">
                  <c:v>9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5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09792"/>
        <c:axId val="66503424"/>
      </c:scatterChart>
      <c:valAx>
        <c:axId val="3820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03424"/>
        <c:crosses val="autoZero"/>
        <c:crossBetween val="midCat"/>
      </c:valAx>
      <c:valAx>
        <c:axId val="6650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09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D4A72-2AB6-4985-94CE-AC6BB4C62AE5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509A18-C3EF-4E2F-9AD6-9775412FBCE3}">
      <dgm:prSet phldrT="[Szöveg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D2A2E82C-4240-4630-B928-DB21CDC102CA}" type="parTrans" cxnId="{3623D56F-FA36-4AA0-96C3-47929910C22D}">
      <dgm:prSet/>
      <dgm:spPr/>
      <dgm:t>
        <a:bodyPr/>
        <a:lstStyle/>
        <a:p>
          <a:endParaRPr lang="en-US"/>
        </a:p>
      </dgm:t>
    </dgm:pt>
    <dgm:pt modelId="{233C73BF-4A3D-461A-BF30-BEC89E598774}" type="sibTrans" cxnId="{3623D56F-FA36-4AA0-96C3-47929910C22D}">
      <dgm:prSet/>
      <dgm:spPr/>
      <dgm:t>
        <a:bodyPr/>
        <a:lstStyle/>
        <a:p>
          <a:endParaRPr lang="en-US"/>
        </a:p>
      </dgm:t>
    </dgm:pt>
    <dgm:pt modelId="{16CD6F19-9C77-459C-91CD-0D14DA4557BB}">
      <dgm:prSet phldrT="[Szöveg]"/>
      <dgm:spPr/>
      <dgm:t>
        <a:bodyPr/>
        <a:lstStyle/>
        <a:p>
          <a:r>
            <a:rPr lang="en-US" dirty="0" smtClean="0"/>
            <a:t>Business model</a:t>
          </a:r>
          <a:endParaRPr lang="en-US" dirty="0"/>
        </a:p>
      </dgm:t>
    </dgm:pt>
    <dgm:pt modelId="{E8A1E00B-0322-4744-9118-3545C49365A9}" type="parTrans" cxnId="{CBA4EFA3-DA20-4395-8D60-9A4C12EE70EB}">
      <dgm:prSet/>
      <dgm:spPr/>
      <dgm:t>
        <a:bodyPr/>
        <a:lstStyle/>
        <a:p>
          <a:endParaRPr lang="en-US"/>
        </a:p>
      </dgm:t>
    </dgm:pt>
    <dgm:pt modelId="{2D89981A-673E-402E-8B86-F1AD03F320BB}" type="sibTrans" cxnId="{CBA4EFA3-DA20-4395-8D60-9A4C12EE70EB}">
      <dgm:prSet/>
      <dgm:spPr/>
      <dgm:t>
        <a:bodyPr/>
        <a:lstStyle/>
        <a:p>
          <a:endParaRPr lang="en-US"/>
        </a:p>
      </dgm:t>
    </dgm:pt>
    <dgm:pt modelId="{1A33106A-2EE3-4C7D-B3AA-C4F0619BCBC3}">
      <dgm:prSet phldrT="[Szöveg]"/>
      <dgm:spPr/>
      <dgm:t>
        <a:bodyPr/>
        <a:lstStyle/>
        <a:p>
          <a:r>
            <a:rPr lang="en-US" dirty="0" smtClean="0"/>
            <a:t>Algorithms</a:t>
          </a:r>
          <a:endParaRPr lang="en-US" dirty="0"/>
        </a:p>
      </dgm:t>
    </dgm:pt>
    <dgm:pt modelId="{310163A7-300E-4323-86AE-352B6C2AB5D0}" type="parTrans" cxnId="{05E85F75-9A11-4710-85D8-AD75EEC2796F}">
      <dgm:prSet/>
      <dgm:spPr/>
      <dgm:t>
        <a:bodyPr/>
        <a:lstStyle/>
        <a:p>
          <a:endParaRPr lang="en-US"/>
        </a:p>
      </dgm:t>
    </dgm:pt>
    <dgm:pt modelId="{3DCFDA13-202F-4E3F-BC53-989306590D76}" type="sibTrans" cxnId="{05E85F75-9A11-4710-85D8-AD75EEC2796F}">
      <dgm:prSet/>
      <dgm:spPr/>
      <dgm:t>
        <a:bodyPr/>
        <a:lstStyle/>
        <a:p>
          <a:endParaRPr lang="en-US"/>
        </a:p>
      </dgm:t>
    </dgm:pt>
    <dgm:pt modelId="{92E94932-EC95-4DC0-AA77-6A0C1EEC92BF}">
      <dgm:prSet/>
      <dgm:spPr/>
      <dgm:t>
        <a:bodyPr/>
        <a:lstStyle/>
        <a:p>
          <a:r>
            <a:rPr lang="en-US" dirty="0" smtClean="0"/>
            <a:t>Product</a:t>
          </a:r>
          <a:endParaRPr lang="en-US" dirty="0"/>
        </a:p>
      </dgm:t>
    </dgm:pt>
    <dgm:pt modelId="{F9CD810D-843D-4A22-BDED-38AD4E42B717}" type="parTrans" cxnId="{C84D74FA-D1A2-4973-AAA7-0B7D52C5C4B0}">
      <dgm:prSet/>
      <dgm:spPr/>
      <dgm:t>
        <a:bodyPr/>
        <a:lstStyle/>
        <a:p>
          <a:endParaRPr lang="en-US"/>
        </a:p>
      </dgm:t>
    </dgm:pt>
    <dgm:pt modelId="{4DACD6DF-2B67-41CA-A73E-6C2DB3195799}" type="sibTrans" cxnId="{C84D74FA-D1A2-4973-AAA7-0B7D52C5C4B0}">
      <dgm:prSet/>
      <dgm:spPr/>
      <dgm:t>
        <a:bodyPr/>
        <a:lstStyle/>
        <a:p>
          <a:endParaRPr lang="en-US"/>
        </a:p>
      </dgm:t>
    </dgm:pt>
    <dgm:pt modelId="{E6044438-7651-4B77-B359-A23F6E53641A}" type="pres">
      <dgm:prSet presAssocID="{A87D4A72-2AB6-4985-94CE-AC6BB4C62AE5}" presName="compositeShape" presStyleCnt="0">
        <dgm:presLayoutVars>
          <dgm:chMax val="7"/>
          <dgm:dir/>
          <dgm:resizeHandles val="exact"/>
        </dgm:presLayoutVars>
      </dgm:prSet>
      <dgm:spPr/>
    </dgm:pt>
    <dgm:pt modelId="{8BD3467C-D0AD-4F6D-86C0-33A4E553D366}" type="pres">
      <dgm:prSet presAssocID="{A87D4A72-2AB6-4985-94CE-AC6BB4C62AE5}" presName="wedge1" presStyleLbl="node1" presStyleIdx="0" presStyleCnt="4"/>
      <dgm:spPr/>
    </dgm:pt>
    <dgm:pt modelId="{5A4FFA0E-9028-417F-8C0C-DE371FE5EE79}" type="pres">
      <dgm:prSet presAssocID="{A87D4A72-2AB6-4985-94CE-AC6BB4C62AE5}" presName="dummy1a" presStyleCnt="0"/>
      <dgm:spPr/>
    </dgm:pt>
    <dgm:pt modelId="{9836E269-47C0-4703-9959-D998F3ADA333}" type="pres">
      <dgm:prSet presAssocID="{A87D4A72-2AB6-4985-94CE-AC6BB4C62AE5}" presName="dummy1b" presStyleCnt="0"/>
      <dgm:spPr/>
    </dgm:pt>
    <dgm:pt modelId="{44E5AF40-F608-41FB-BB9E-2BD8CBBAFA78}" type="pres">
      <dgm:prSet presAssocID="{A87D4A72-2AB6-4985-94CE-AC6BB4C62AE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28153-A89C-4C9E-9517-4F1A1314E02F}" type="pres">
      <dgm:prSet presAssocID="{A87D4A72-2AB6-4985-94CE-AC6BB4C62AE5}" presName="wedge2" presStyleLbl="node1" presStyleIdx="1" presStyleCnt="4"/>
      <dgm:spPr/>
      <dgm:t>
        <a:bodyPr/>
        <a:lstStyle/>
        <a:p>
          <a:endParaRPr lang="en-US"/>
        </a:p>
      </dgm:t>
    </dgm:pt>
    <dgm:pt modelId="{269E2D98-6809-4100-AEBE-0E06F6A20AB3}" type="pres">
      <dgm:prSet presAssocID="{A87D4A72-2AB6-4985-94CE-AC6BB4C62AE5}" presName="dummy2a" presStyleCnt="0"/>
      <dgm:spPr/>
    </dgm:pt>
    <dgm:pt modelId="{A21AC3F4-9D8F-4833-AAF1-6FD83A90F4A1}" type="pres">
      <dgm:prSet presAssocID="{A87D4A72-2AB6-4985-94CE-AC6BB4C62AE5}" presName="dummy2b" presStyleCnt="0"/>
      <dgm:spPr/>
    </dgm:pt>
    <dgm:pt modelId="{1C6DEE3A-594E-46C4-AA6C-E880504DCD21}" type="pres">
      <dgm:prSet presAssocID="{A87D4A72-2AB6-4985-94CE-AC6BB4C62AE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488BC9-4C39-4145-860C-0A0532A83BE2}" type="pres">
      <dgm:prSet presAssocID="{A87D4A72-2AB6-4985-94CE-AC6BB4C62AE5}" presName="wedge3" presStyleLbl="node1" presStyleIdx="2" presStyleCnt="4"/>
      <dgm:spPr/>
      <dgm:t>
        <a:bodyPr/>
        <a:lstStyle/>
        <a:p>
          <a:endParaRPr lang="en-US"/>
        </a:p>
      </dgm:t>
    </dgm:pt>
    <dgm:pt modelId="{541729A9-9A48-409C-8484-DACB305A917A}" type="pres">
      <dgm:prSet presAssocID="{A87D4A72-2AB6-4985-94CE-AC6BB4C62AE5}" presName="dummy3a" presStyleCnt="0"/>
      <dgm:spPr/>
    </dgm:pt>
    <dgm:pt modelId="{4B19797F-82E2-414B-8B34-9CE85CC4FF4F}" type="pres">
      <dgm:prSet presAssocID="{A87D4A72-2AB6-4985-94CE-AC6BB4C62AE5}" presName="dummy3b" presStyleCnt="0"/>
      <dgm:spPr/>
    </dgm:pt>
    <dgm:pt modelId="{B58B84A3-808C-402A-9CF2-838EF1C25CC3}" type="pres">
      <dgm:prSet presAssocID="{A87D4A72-2AB6-4985-94CE-AC6BB4C62AE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A70B8-4236-41F1-A947-A7D06D9CAF8B}" type="pres">
      <dgm:prSet presAssocID="{A87D4A72-2AB6-4985-94CE-AC6BB4C62AE5}" presName="wedge4" presStyleLbl="node1" presStyleIdx="3" presStyleCnt="4"/>
      <dgm:spPr/>
    </dgm:pt>
    <dgm:pt modelId="{1EA9C7C2-7CAA-4952-9865-E80C00082ACE}" type="pres">
      <dgm:prSet presAssocID="{A87D4A72-2AB6-4985-94CE-AC6BB4C62AE5}" presName="dummy4a" presStyleCnt="0"/>
      <dgm:spPr/>
    </dgm:pt>
    <dgm:pt modelId="{A3D8814E-8256-40A2-ACD7-FBA4A5F6C421}" type="pres">
      <dgm:prSet presAssocID="{A87D4A72-2AB6-4985-94CE-AC6BB4C62AE5}" presName="dummy4b" presStyleCnt="0"/>
      <dgm:spPr/>
    </dgm:pt>
    <dgm:pt modelId="{56432604-24F9-4694-98C5-5E6DD0CE4AF9}" type="pres">
      <dgm:prSet presAssocID="{A87D4A72-2AB6-4985-94CE-AC6BB4C62AE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96DFF4E-AB47-4141-A704-AB92921E2F51}" type="pres">
      <dgm:prSet presAssocID="{233C73BF-4A3D-461A-BF30-BEC89E598774}" presName="arrowWedge1" presStyleLbl="fgSibTrans2D1" presStyleIdx="0" presStyleCnt="4"/>
      <dgm:spPr/>
    </dgm:pt>
    <dgm:pt modelId="{1F493342-00E8-4A57-A862-A57A90FA5B80}" type="pres">
      <dgm:prSet presAssocID="{4DACD6DF-2B67-41CA-A73E-6C2DB3195799}" presName="arrowWedge2" presStyleLbl="fgSibTrans2D1" presStyleIdx="1" presStyleCnt="4"/>
      <dgm:spPr/>
    </dgm:pt>
    <dgm:pt modelId="{A8B1159A-B283-45D2-B123-2B77EBA0F0BC}" type="pres">
      <dgm:prSet presAssocID="{2D89981A-673E-402E-8B86-F1AD03F320BB}" presName="arrowWedge3" presStyleLbl="fgSibTrans2D1" presStyleIdx="2" presStyleCnt="4"/>
      <dgm:spPr/>
    </dgm:pt>
    <dgm:pt modelId="{C821E370-55AA-4808-9949-2E4B321F5AF3}" type="pres">
      <dgm:prSet presAssocID="{3DCFDA13-202F-4E3F-BC53-989306590D76}" presName="arrowWedge4" presStyleLbl="fgSibTrans2D1" presStyleIdx="3" presStyleCnt="4"/>
      <dgm:spPr/>
    </dgm:pt>
  </dgm:ptLst>
  <dgm:cxnLst>
    <dgm:cxn modelId="{CD192D2B-D319-499A-829F-D974CC88737A}" type="presOf" srcId="{EE509A18-C3EF-4E2F-9AD6-9775412FBCE3}" destId="{44E5AF40-F608-41FB-BB9E-2BD8CBBAFA78}" srcOrd="1" destOrd="0" presId="urn:microsoft.com/office/officeart/2005/8/layout/cycle8"/>
    <dgm:cxn modelId="{CBA4EFA3-DA20-4395-8D60-9A4C12EE70EB}" srcId="{A87D4A72-2AB6-4985-94CE-AC6BB4C62AE5}" destId="{16CD6F19-9C77-459C-91CD-0D14DA4557BB}" srcOrd="2" destOrd="0" parTransId="{E8A1E00B-0322-4744-9118-3545C49365A9}" sibTransId="{2D89981A-673E-402E-8B86-F1AD03F320BB}"/>
    <dgm:cxn modelId="{2820B382-3632-4B47-ADFC-41B9B316EDBB}" type="presOf" srcId="{92E94932-EC95-4DC0-AA77-6A0C1EEC92BF}" destId="{4CC28153-A89C-4C9E-9517-4F1A1314E02F}" srcOrd="0" destOrd="0" presId="urn:microsoft.com/office/officeart/2005/8/layout/cycle8"/>
    <dgm:cxn modelId="{2808381B-544C-431B-A38B-0B30B0938237}" type="presOf" srcId="{1A33106A-2EE3-4C7D-B3AA-C4F0619BCBC3}" destId="{6D7A70B8-4236-41F1-A947-A7D06D9CAF8B}" srcOrd="0" destOrd="0" presId="urn:microsoft.com/office/officeart/2005/8/layout/cycle8"/>
    <dgm:cxn modelId="{C84D74FA-D1A2-4973-AAA7-0B7D52C5C4B0}" srcId="{A87D4A72-2AB6-4985-94CE-AC6BB4C62AE5}" destId="{92E94932-EC95-4DC0-AA77-6A0C1EEC92BF}" srcOrd="1" destOrd="0" parTransId="{F9CD810D-843D-4A22-BDED-38AD4E42B717}" sibTransId="{4DACD6DF-2B67-41CA-A73E-6C2DB3195799}"/>
    <dgm:cxn modelId="{117B211C-754A-4D45-8C64-E41E5A34D71D}" type="presOf" srcId="{16CD6F19-9C77-459C-91CD-0D14DA4557BB}" destId="{B58B84A3-808C-402A-9CF2-838EF1C25CC3}" srcOrd="1" destOrd="0" presId="urn:microsoft.com/office/officeart/2005/8/layout/cycle8"/>
    <dgm:cxn modelId="{49D52175-8EE4-4154-9A13-9FE573AB1893}" type="presOf" srcId="{A87D4A72-2AB6-4985-94CE-AC6BB4C62AE5}" destId="{E6044438-7651-4B77-B359-A23F6E53641A}" srcOrd="0" destOrd="0" presId="urn:microsoft.com/office/officeart/2005/8/layout/cycle8"/>
    <dgm:cxn modelId="{9522517A-BE4E-4722-A9E5-ABC62191973D}" type="presOf" srcId="{EE509A18-C3EF-4E2F-9AD6-9775412FBCE3}" destId="{8BD3467C-D0AD-4F6D-86C0-33A4E553D366}" srcOrd="0" destOrd="0" presId="urn:microsoft.com/office/officeart/2005/8/layout/cycle8"/>
    <dgm:cxn modelId="{BA117E16-BCA1-454D-BDF9-7D564D417802}" type="presOf" srcId="{92E94932-EC95-4DC0-AA77-6A0C1EEC92BF}" destId="{1C6DEE3A-594E-46C4-AA6C-E880504DCD21}" srcOrd="1" destOrd="0" presId="urn:microsoft.com/office/officeart/2005/8/layout/cycle8"/>
    <dgm:cxn modelId="{6412D011-7DF2-4DF0-BE7C-E5B6CFF4A4DA}" type="presOf" srcId="{1A33106A-2EE3-4C7D-B3AA-C4F0619BCBC3}" destId="{56432604-24F9-4694-98C5-5E6DD0CE4AF9}" srcOrd="1" destOrd="0" presId="urn:microsoft.com/office/officeart/2005/8/layout/cycle8"/>
    <dgm:cxn modelId="{3623D56F-FA36-4AA0-96C3-47929910C22D}" srcId="{A87D4A72-2AB6-4985-94CE-AC6BB4C62AE5}" destId="{EE509A18-C3EF-4E2F-9AD6-9775412FBCE3}" srcOrd="0" destOrd="0" parTransId="{D2A2E82C-4240-4630-B928-DB21CDC102CA}" sibTransId="{233C73BF-4A3D-461A-BF30-BEC89E598774}"/>
    <dgm:cxn modelId="{05E85F75-9A11-4710-85D8-AD75EEC2796F}" srcId="{A87D4A72-2AB6-4985-94CE-AC6BB4C62AE5}" destId="{1A33106A-2EE3-4C7D-B3AA-C4F0619BCBC3}" srcOrd="3" destOrd="0" parTransId="{310163A7-300E-4323-86AE-352B6C2AB5D0}" sibTransId="{3DCFDA13-202F-4E3F-BC53-989306590D76}"/>
    <dgm:cxn modelId="{79CC5E50-8BFC-44F9-8B44-DC1B2B6B975E}" type="presOf" srcId="{16CD6F19-9C77-459C-91CD-0D14DA4557BB}" destId="{02488BC9-4C39-4145-860C-0A0532A83BE2}" srcOrd="0" destOrd="0" presId="urn:microsoft.com/office/officeart/2005/8/layout/cycle8"/>
    <dgm:cxn modelId="{AC1E8D68-72CB-45AE-B4FB-CC593AA175AD}" type="presParOf" srcId="{E6044438-7651-4B77-B359-A23F6E53641A}" destId="{8BD3467C-D0AD-4F6D-86C0-33A4E553D366}" srcOrd="0" destOrd="0" presId="urn:microsoft.com/office/officeart/2005/8/layout/cycle8"/>
    <dgm:cxn modelId="{D388E524-7AA3-46D1-A7F4-FC9F6355E608}" type="presParOf" srcId="{E6044438-7651-4B77-B359-A23F6E53641A}" destId="{5A4FFA0E-9028-417F-8C0C-DE371FE5EE79}" srcOrd="1" destOrd="0" presId="urn:microsoft.com/office/officeart/2005/8/layout/cycle8"/>
    <dgm:cxn modelId="{F625D883-7A9A-46CE-9BB4-8BEEC249EBFC}" type="presParOf" srcId="{E6044438-7651-4B77-B359-A23F6E53641A}" destId="{9836E269-47C0-4703-9959-D998F3ADA333}" srcOrd="2" destOrd="0" presId="urn:microsoft.com/office/officeart/2005/8/layout/cycle8"/>
    <dgm:cxn modelId="{A3FAA7BA-DBCC-480D-BC79-28B8E0BF928A}" type="presParOf" srcId="{E6044438-7651-4B77-B359-A23F6E53641A}" destId="{44E5AF40-F608-41FB-BB9E-2BD8CBBAFA78}" srcOrd="3" destOrd="0" presId="urn:microsoft.com/office/officeart/2005/8/layout/cycle8"/>
    <dgm:cxn modelId="{9AD25531-09B9-43C0-B297-FEFA7FFC1308}" type="presParOf" srcId="{E6044438-7651-4B77-B359-A23F6E53641A}" destId="{4CC28153-A89C-4C9E-9517-4F1A1314E02F}" srcOrd="4" destOrd="0" presId="urn:microsoft.com/office/officeart/2005/8/layout/cycle8"/>
    <dgm:cxn modelId="{F7AEB814-6BBC-4C32-8F17-A4546826DED9}" type="presParOf" srcId="{E6044438-7651-4B77-B359-A23F6E53641A}" destId="{269E2D98-6809-4100-AEBE-0E06F6A20AB3}" srcOrd="5" destOrd="0" presId="urn:microsoft.com/office/officeart/2005/8/layout/cycle8"/>
    <dgm:cxn modelId="{19B14312-6F00-4389-9A9C-2F6FE0B1FC1F}" type="presParOf" srcId="{E6044438-7651-4B77-B359-A23F6E53641A}" destId="{A21AC3F4-9D8F-4833-AAF1-6FD83A90F4A1}" srcOrd="6" destOrd="0" presId="urn:microsoft.com/office/officeart/2005/8/layout/cycle8"/>
    <dgm:cxn modelId="{8A3937A6-B744-45D0-8A32-2398A55B8C92}" type="presParOf" srcId="{E6044438-7651-4B77-B359-A23F6E53641A}" destId="{1C6DEE3A-594E-46C4-AA6C-E880504DCD21}" srcOrd="7" destOrd="0" presId="urn:microsoft.com/office/officeart/2005/8/layout/cycle8"/>
    <dgm:cxn modelId="{0753C448-A925-4B87-B214-068FF0666B58}" type="presParOf" srcId="{E6044438-7651-4B77-B359-A23F6E53641A}" destId="{02488BC9-4C39-4145-860C-0A0532A83BE2}" srcOrd="8" destOrd="0" presId="urn:microsoft.com/office/officeart/2005/8/layout/cycle8"/>
    <dgm:cxn modelId="{EE6846DE-020D-40AE-88F7-B7D4B2250E09}" type="presParOf" srcId="{E6044438-7651-4B77-B359-A23F6E53641A}" destId="{541729A9-9A48-409C-8484-DACB305A917A}" srcOrd="9" destOrd="0" presId="urn:microsoft.com/office/officeart/2005/8/layout/cycle8"/>
    <dgm:cxn modelId="{19151279-DD2F-417F-87EF-C5B6B945BE3D}" type="presParOf" srcId="{E6044438-7651-4B77-B359-A23F6E53641A}" destId="{4B19797F-82E2-414B-8B34-9CE85CC4FF4F}" srcOrd="10" destOrd="0" presId="urn:microsoft.com/office/officeart/2005/8/layout/cycle8"/>
    <dgm:cxn modelId="{BD62130A-8036-4DDC-8DDD-E532901DA975}" type="presParOf" srcId="{E6044438-7651-4B77-B359-A23F6E53641A}" destId="{B58B84A3-808C-402A-9CF2-838EF1C25CC3}" srcOrd="11" destOrd="0" presId="urn:microsoft.com/office/officeart/2005/8/layout/cycle8"/>
    <dgm:cxn modelId="{75F21A2E-0B2C-477C-822D-A818108A0CC9}" type="presParOf" srcId="{E6044438-7651-4B77-B359-A23F6E53641A}" destId="{6D7A70B8-4236-41F1-A947-A7D06D9CAF8B}" srcOrd="12" destOrd="0" presId="urn:microsoft.com/office/officeart/2005/8/layout/cycle8"/>
    <dgm:cxn modelId="{0C51177F-E0FC-4F32-8707-8646EB05755C}" type="presParOf" srcId="{E6044438-7651-4B77-B359-A23F6E53641A}" destId="{1EA9C7C2-7CAA-4952-9865-E80C00082ACE}" srcOrd="13" destOrd="0" presId="urn:microsoft.com/office/officeart/2005/8/layout/cycle8"/>
    <dgm:cxn modelId="{A439622A-BF38-4125-9AB5-424D69470954}" type="presParOf" srcId="{E6044438-7651-4B77-B359-A23F6E53641A}" destId="{A3D8814E-8256-40A2-ACD7-FBA4A5F6C421}" srcOrd="14" destOrd="0" presId="urn:microsoft.com/office/officeart/2005/8/layout/cycle8"/>
    <dgm:cxn modelId="{15FBC011-B495-4ADC-A822-555B5B4C000E}" type="presParOf" srcId="{E6044438-7651-4B77-B359-A23F6E53641A}" destId="{56432604-24F9-4694-98C5-5E6DD0CE4AF9}" srcOrd="15" destOrd="0" presId="urn:microsoft.com/office/officeart/2005/8/layout/cycle8"/>
    <dgm:cxn modelId="{4C5C03D5-6C8A-4764-B8D4-C03E94F364F7}" type="presParOf" srcId="{E6044438-7651-4B77-B359-A23F6E53641A}" destId="{A96DFF4E-AB47-4141-A704-AB92921E2F51}" srcOrd="16" destOrd="0" presId="urn:microsoft.com/office/officeart/2005/8/layout/cycle8"/>
    <dgm:cxn modelId="{A82AFDEC-9C1C-4220-82D9-D9D1A5259CAD}" type="presParOf" srcId="{E6044438-7651-4B77-B359-A23F6E53641A}" destId="{1F493342-00E8-4A57-A862-A57A90FA5B80}" srcOrd="17" destOrd="0" presId="urn:microsoft.com/office/officeart/2005/8/layout/cycle8"/>
    <dgm:cxn modelId="{B25B6878-C530-4242-9B90-ABCB46A6F88E}" type="presParOf" srcId="{E6044438-7651-4B77-B359-A23F6E53641A}" destId="{A8B1159A-B283-45D2-B123-2B77EBA0F0BC}" srcOrd="18" destOrd="0" presId="urn:microsoft.com/office/officeart/2005/8/layout/cycle8"/>
    <dgm:cxn modelId="{44F92DB5-60EE-41BB-9522-FE57699FE057}" type="presParOf" srcId="{E6044438-7651-4B77-B359-A23F6E53641A}" destId="{C821E370-55AA-4808-9949-2E4B321F5AF3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3467C-D0AD-4F6D-86C0-33A4E553D366}">
      <dsp:nvSpPr>
        <dsp:cNvPr id="0" name=""/>
        <dsp:cNvSpPr/>
      </dsp:nvSpPr>
      <dsp:spPr>
        <a:xfrm>
          <a:off x="2303615" y="261534"/>
          <a:ext cx="3563112" cy="3563112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Technology</a:t>
          </a:r>
          <a:endParaRPr lang="en-US" sz="1900" kern="1200" dirty="0"/>
        </a:p>
      </dsp:txBody>
      <dsp:txXfrm>
        <a:off x="4195034" y="1000031"/>
        <a:ext cx="1314958" cy="975614"/>
      </dsp:txXfrm>
    </dsp:sp>
    <dsp:sp modelId="{4CC28153-A89C-4C9E-9517-4F1A1314E02F}">
      <dsp:nvSpPr>
        <dsp:cNvPr id="0" name=""/>
        <dsp:cNvSpPr/>
      </dsp:nvSpPr>
      <dsp:spPr>
        <a:xfrm>
          <a:off x="2303615" y="381153"/>
          <a:ext cx="3563112" cy="3563112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Product</a:t>
          </a:r>
          <a:endParaRPr lang="en-US" sz="1900" kern="1200" dirty="0"/>
        </a:p>
      </dsp:txBody>
      <dsp:txXfrm>
        <a:off x="4195034" y="2230154"/>
        <a:ext cx="1314958" cy="975614"/>
      </dsp:txXfrm>
    </dsp:sp>
    <dsp:sp modelId="{02488BC9-4C39-4145-860C-0A0532A83BE2}">
      <dsp:nvSpPr>
        <dsp:cNvPr id="0" name=""/>
        <dsp:cNvSpPr/>
      </dsp:nvSpPr>
      <dsp:spPr>
        <a:xfrm>
          <a:off x="2183997" y="381153"/>
          <a:ext cx="3563112" cy="3563112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Business model</a:t>
          </a:r>
          <a:endParaRPr lang="en-US" sz="1900" kern="1200" dirty="0"/>
        </a:p>
      </dsp:txBody>
      <dsp:txXfrm>
        <a:off x="2540732" y="2230154"/>
        <a:ext cx="1314958" cy="975614"/>
      </dsp:txXfrm>
    </dsp:sp>
    <dsp:sp modelId="{6D7A70B8-4236-41F1-A947-A7D06D9CAF8B}">
      <dsp:nvSpPr>
        <dsp:cNvPr id="0" name=""/>
        <dsp:cNvSpPr/>
      </dsp:nvSpPr>
      <dsp:spPr>
        <a:xfrm>
          <a:off x="2183997" y="261534"/>
          <a:ext cx="3563112" cy="3563112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Algorithms</a:t>
          </a:r>
          <a:endParaRPr lang="en-US" sz="1900" kern="1200" dirty="0"/>
        </a:p>
      </dsp:txBody>
      <dsp:txXfrm>
        <a:off x="2540732" y="1000031"/>
        <a:ext cx="1314958" cy="975614"/>
      </dsp:txXfrm>
    </dsp:sp>
    <dsp:sp modelId="{A96DFF4E-AB47-4141-A704-AB92921E2F51}">
      <dsp:nvSpPr>
        <dsp:cNvPr id="0" name=""/>
        <dsp:cNvSpPr/>
      </dsp:nvSpPr>
      <dsp:spPr>
        <a:xfrm>
          <a:off x="2083042" y="40961"/>
          <a:ext cx="4004259" cy="400425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93342-00E8-4A57-A862-A57A90FA5B80}">
      <dsp:nvSpPr>
        <dsp:cNvPr id="0" name=""/>
        <dsp:cNvSpPr/>
      </dsp:nvSpPr>
      <dsp:spPr>
        <a:xfrm>
          <a:off x="2083042" y="160579"/>
          <a:ext cx="4004259" cy="400425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1159A-B283-45D2-B123-2B77EBA0F0BC}">
      <dsp:nvSpPr>
        <dsp:cNvPr id="0" name=""/>
        <dsp:cNvSpPr/>
      </dsp:nvSpPr>
      <dsp:spPr>
        <a:xfrm>
          <a:off x="1963423" y="160579"/>
          <a:ext cx="4004259" cy="400425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1E370-55AA-4808-9949-2E4B321F5AF3}">
      <dsp:nvSpPr>
        <dsp:cNvPr id="0" name=""/>
        <dsp:cNvSpPr/>
      </dsp:nvSpPr>
      <dsp:spPr>
        <a:xfrm>
          <a:off x="1963423" y="40961"/>
          <a:ext cx="4004259" cy="400425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41ED-FBB9-442D-984D-212D1E26AB83}" type="datetimeFigureOut">
              <a:rPr lang="hu-HU" smtClean="0"/>
              <a:t>2016.03.20.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F8E6B-790A-43B3-9967-79382E1FF7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32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1095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A7B6A1F-5227-4804-923B-C3C09A86E05B}" type="slidenum">
              <a:rPr lang="hu-HU" sz="1200">
                <a:latin typeface="Times New Roman" pitchFamily="18" charset="0"/>
              </a:rPr>
              <a:pPr algn="r"/>
              <a:t>13</a:t>
            </a:fld>
            <a:endParaRPr lang="hu-HU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1034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AEF89D1-BAB4-46AC-A5F9-E8103B1D1D65}" type="slidenum">
              <a:rPr lang="hu-HU" sz="1200">
                <a:latin typeface="Times New Roman" pitchFamily="18" charset="0"/>
              </a:rPr>
              <a:pPr algn="r"/>
              <a:t>15</a:t>
            </a:fld>
            <a:endParaRPr lang="hu-HU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Little </a:t>
            </a:r>
            <a:r>
              <a:rPr lang="hu-HU" dirty="0" err="1" smtClean="0"/>
              <a:t>people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last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sayings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F8E6B-790A-43B3-9967-79382E1FF77B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17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F8E6B-790A-43B3-9967-79382E1FF77B}" type="slidenum">
              <a:rPr lang="hu-HU" smtClean="0"/>
              <a:t>66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194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white bcg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970" y="1219200"/>
            <a:ext cx="7396011" cy="1430400"/>
          </a:xfrm>
        </p:spPr>
        <p:txBody>
          <a:bodyPr anchor="b">
            <a:noAutofit/>
          </a:bodyPr>
          <a:lstStyle>
            <a:lvl1pPr algn="l">
              <a:defRPr lang="en-US" sz="48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279" y="2846388"/>
            <a:ext cx="7408701" cy="9418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8279" y="3995293"/>
            <a:ext cx="1641412" cy="319087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1116C06-7617-41BA-9A01-D592C37AA5D4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8279" y="5427007"/>
            <a:ext cx="4917440" cy="319087"/>
          </a:xfrm>
        </p:spPr>
        <p:txBody>
          <a:bodyPr/>
          <a:lstStyle>
            <a:lvl1pPr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Rectangle 5"/>
          <p:cNvSpPr/>
          <p:nvPr userDrawn="1"/>
        </p:nvSpPr>
        <p:spPr>
          <a:xfrm>
            <a:off x="6504666" y="4432836"/>
            <a:ext cx="2493284" cy="8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4669481"/>
            <a:ext cx="2036714" cy="3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65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Title Only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23570"/>
            <a:ext cx="8085600" cy="70824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4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 - Blank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0838-E894-4F03-BDFD-899C27A38807}" type="datetime1">
              <a:rPr lang="en-US" smtClean="0"/>
              <a:t>3/20/2016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9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 - Blank (w/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98876" y="5427008"/>
            <a:ext cx="805333" cy="319087"/>
          </a:xfrm>
        </p:spPr>
        <p:txBody>
          <a:bodyPr/>
          <a:lstStyle/>
          <a:p>
            <a:fld id="{438F0838-E894-4F03-BDFD-899C27A38807}" type="datetime1">
              <a:rPr lang="en-US" smtClean="0"/>
              <a:t>3/20/2016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3919" y="5427008"/>
            <a:ext cx="6713383" cy="319087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4325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23570"/>
            <a:ext cx="8085600" cy="70824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7638" y="5516216"/>
            <a:ext cx="805333" cy="319087"/>
          </a:xfrm>
        </p:spPr>
        <p:txBody>
          <a:bodyPr/>
          <a:lstStyle/>
          <a:p>
            <a:fld id="{BDAA2D4F-D201-4FAA-8491-A5BD3774A545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8598" y="5516216"/>
            <a:ext cx="4917440" cy="319087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0853" y="5516216"/>
            <a:ext cx="332105" cy="31908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5613" y="1079500"/>
            <a:ext cx="8086725" cy="4241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72" y="5497981"/>
            <a:ext cx="1555555" cy="3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68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eaLnBrk="1" latinLnBrk="0" hangingPunct="1">
              <a:defRPr/>
            </a:lvl1pPr>
            <a:extLst/>
          </a:lstStyle>
          <a:p>
            <a:pPr eaLnBrk="1" latinLnBrk="0" hangingPunct="1"/>
            <a:r>
              <a:rPr lang="hu-HU" dirty="0" smtClean="0"/>
              <a:t>Sample Title</a:t>
            </a:r>
            <a:endParaRPr dirty="0"/>
          </a:p>
        </p:txBody>
      </p:sp>
      <p:sp>
        <p:nvSpPr>
          <p:cNvPr id="11" name="Rectangle 11"/>
          <p:cNvSpPr>
            <a:spLocks noGrp="1"/>
          </p:cNvSpPr>
          <p:nvPr>
            <p:ph sz="quarter" idx="15" hasCustomPrompt="1"/>
          </p:nvPr>
        </p:nvSpPr>
        <p:spPr>
          <a:xfrm>
            <a:off x="318825" y="919557"/>
            <a:ext cx="8324875" cy="4599638"/>
          </a:xfrm>
        </p:spPr>
        <p:txBody>
          <a:bodyPr/>
          <a:lstStyle>
            <a:lvl1pPr eaLnBrk="1" latinLnBrk="0" hangingPunct="1">
              <a:defRPr/>
            </a:lvl1pPr>
            <a:lvl2pPr eaLnBrk="1" latinLnBrk="0" hangingPunct="1">
              <a:defRPr/>
            </a:lvl2pPr>
            <a:lvl3pPr eaLnBrk="1" latinLnBrk="0" hangingPunct="1">
              <a:defRPr/>
            </a:lvl3pPr>
            <a:lvl4pPr eaLnBrk="1" latinLnBrk="0" hangingPunct="1">
              <a:defRPr/>
            </a:lvl4pPr>
            <a:lvl5pPr eaLnBrk="1" latinLnBrk="0" hangingPunct="1">
              <a:defRPr/>
            </a:lvl5pPr>
            <a:extLst/>
          </a:lstStyle>
          <a:p>
            <a:pPr lvl="0" eaLnBrk="1" latinLnBrk="0" hangingPunct="1"/>
            <a:r>
              <a:rPr kumimoji="0" lang="hu-HU" dirty="0" smtClean="0"/>
              <a:t>Edit sample text</a:t>
            </a:r>
          </a:p>
          <a:p>
            <a:pPr lvl="1" eaLnBrk="1" latinLnBrk="0" hangingPunct="1"/>
            <a:r>
              <a:rPr kumimoji="0" lang="hu-HU" dirty="0" smtClean="0"/>
              <a:t>Second level text</a:t>
            </a:r>
          </a:p>
          <a:p>
            <a:pPr lvl="2" eaLnBrk="1" latinLnBrk="0" hangingPunct="1"/>
            <a:r>
              <a:rPr kumimoji="0" lang="hu-HU" dirty="0" smtClean="0"/>
              <a:t>Third level text</a:t>
            </a:r>
          </a:p>
          <a:p>
            <a:pPr lvl="3" eaLnBrk="1" latinLnBrk="0" hangingPunct="1"/>
            <a:r>
              <a:rPr kumimoji="0" lang="hu-HU" dirty="0" smtClean="0"/>
              <a:t>Fourth level text</a:t>
            </a:r>
          </a:p>
          <a:p>
            <a:pPr lvl="4" eaLnBrk="1" latinLnBrk="0" hangingPunct="1"/>
            <a:r>
              <a:rPr kumimoji="0" lang="hu-HU" dirty="0" smtClean="0"/>
              <a:t>Fifth level text</a:t>
            </a:r>
            <a:endParaRPr kumimoji="0" lang="en-US"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5B603E4F-8831-4FF9-82B5-0FD749027B98}" type="datetime1">
              <a:rPr kumimoji="0" lang="en-US" smtClean="0"/>
              <a:t>3/20/2016</a:t>
            </a:fld>
            <a:endParaRPr kumimoji="0" lang="hu-HU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256D3EEF-DE4E-429D-8EC4-DDC531AFF587}" type="slidenum">
              <a:rPr kumimoji="0" lang="hu-HU" sz="900" smtClean="0"/>
              <a:pPr algn="r"/>
              <a:t>‹#›</a:t>
            </a:fld>
            <a:endParaRPr kumimoji="0" lang="hu-HU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hu-HU"/>
          </a:p>
        </p:txBody>
      </p:sp>
    </p:spTree>
    <p:extLst>
      <p:ext uri="{BB962C8B-B14F-4D97-AF65-F5344CB8AC3E}">
        <p14:creationId xmlns:p14="http://schemas.microsoft.com/office/powerpoint/2010/main" val="2384634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FFB7C7-2884-45D7-BC7F-C702641C6DA6}" type="datetime1">
              <a:rPr lang="en-US" smtClean="0">
                <a:solidFill>
                  <a:srgbClr val="000000"/>
                </a:solidFill>
              </a:rPr>
              <a:t>3/20/2016</a:t>
            </a:fld>
            <a:endParaRPr lang="hu-HU">
              <a:solidFill>
                <a:srgbClr val="000000"/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>
              <a:solidFill>
                <a:srgbClr val="000000"/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FB8ED0-E46E-498B-B330-11D31AE333B6}" type="slidenum">
              <a:rPr lang="hu-HU" smtClean="0">
                <a:solidFill>
                  <a:srgbClr val="000000"/>
                </a:solidFill>
              </a:rPr>
              <a:pPr/>
              <a:t>‹#›</a:t>
            </a:fld>
            <a:endParaRPr lang="hu-H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96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dense, w/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23570"/>
            <a:ext cx="8085600" cy="70824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78" y="5516966"/>
            <a:ext cx="4917440" cy="319087"/>
          </a:xfrm>
        </p:spPr>
        <p:txBody>
          <a:bodyPr/>
          <a:lstStyle/>
          <a:p>
            <a:r>
              <a:rPr lang="en-US" smtClean="0"/>
              <a:t>Confidential - strictly forbidden to distribute without the written consent of Gravity R&amp;D</a:t>
            </a:r>
            <a:endParaRPr lang="hu-H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5613" y="1079500"/>
            <a:ext cx="8086725" cy="4241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Szövegdoboz 5"/>
          <p:cNvSpPr txBox="1">
            <a:spLocks noChangeArrowheads="1"/>
          </p:cNvSpPr>
          <p:nvPr userDrawn="1"/>
        </p:nvSpPr>
        <p:spPr bwMode="auto">
          <a:xfrm rot="16200000">
            <a:off x="7596188" y="4033838"/>
            <a:ext cx="2520950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92290" tIns="46144" rIns="92290" bIns="46144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dirty="0" smtClean="0">
                <a:solidFill>
                  <a:schemeClr val="accent1"/>
                </a:solidFill>
                <a:latin typeface="Exo 2 Light" charset="0"/>
              </a:rPr>
              <a:t>Copyright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950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970" y="1219200"/>
            <a:ext cx="7396011" cy="1430400"/>
          </a:xfrm>
        </p:spPr>
        <p:txBody>
          <a:bodyPr anchor="b">
            <a:noAutofit/>
          </a:bodyPr>
          <a:lstStyle>
            <a:lvl1pPr algn="l">
              <a:defRPr lang="en-US" sz="48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279" y="2846388"/>
            <a:ext cx="7408701" cy="9418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8279" y="3995293"/>
            <a:ext cx="1641412" cy="319087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1116C06-7617-41BA-9A01-D592C37AA5D4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8279" y="5427007"/>
            <a:ext cx="4917440" cy="319087"/>
          </a:xfrm>
        </p:spPr>
        <p:txBody>
          <a:bodyPr/>
          <a:lstStyle>
            <a:lvl1pPr>
              <a:defRPr sz="10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03" y="5375700"/>
            <a:ext cx="2177759" cy="41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413920"/>
            <a:ext cx="8085600" cy="9648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6175" y="1583519"/>
            <a:ext cx="8085600" cy="3425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9" y="5420849"/>
            <a:ext cx="1730559" cy="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2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23570"/>
            <a:ext cx="8085600" cy="70824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5613" y="1007340"/>
            <a:ext cx="8086725" cy="424144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9" y="5420849"/>
            <a:ext cx="1730559" cy="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inverse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970" y="1219200"/>
            <a:ext cx="7396011" cy="1430400"/>
          </a:xfrm>
        </p:spPr>
        <p:txBody>
          <a:bodyPr anchor="b">
            <a:noAutofit/>
          </a:bodyPr>
          <a:lstStyle>
            <a:lvl1pPr algn="l">
              <a:defRPr lang="en-US" sz="48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279" y="2846388"/>
            <a:ext cx="7408701" cy="9418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8279" y="3995293"/>
            <a:ext cx="1641412" cy="319087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1116C06-7617-41BA-9A01-D592C37AA5D4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8279" y="5427007"/>
            <a:ext cx="4917440" cy="319087"/>
          </a:xfrm>
        </p:spPr>
        <p:txBody>
          <a:bodyPr/>
          <a:lstStyle>
            <a:lvl1pPr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57" y="5374881"/>
            <a:ext cx="2172916" cy="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00" y="2271600"/>
            <a:ext cx="6876000" cy="964800"/>
          </a:xfrm>
        </p:spPr>
        <p:txBody>
          <a:bodyPr anchor="ctr">
            <a:noAutofit/>
          </a:bodyPr>
          <a:lstStyle>
            <a:lvl1pPr>
              <a:defRPr lang="hu-HU" sz="36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6175" y="2525487"/>
            <a:ext cx="1051200" cy="710912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6175" y="2271600"/>
            <a:ext cx="1051200" cy="253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5" y="1913449"/>
            <a:ext cx="307125" cy="1681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0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o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00" y="2271600"/>
            <a:ext cx="6876000" cy="964800"/>
          </a:xfrm>
        </p:spPr>
        <p:txBody>
          <a:bodyPr anchor="ctr">
            <a:noAutofit/>
          </a:bodyPr>
          <a:lstStyle>
            <a:lvl1pPr>
              <a:defRPr lang="hu-HU" sz="36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5" y="1913449"/>
            <a:ext cx="307125" cy="1681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Y - 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413920"/>
            <a:ext cx="8085600" cy="96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175" y="1587440"/>
            <a:ext cx="3966600" cy="3492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8126" y="1587440"/>
            <a:ext cx="3962245" cy="3492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9" y="5420849"/>
            <a:ext cx="1730559" cy="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9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 - Title Only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413920"/>
            <a:ext cx="8085600" cy="964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9" y="5420849"/>
            <a:ext cx="1730559" cy="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3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Only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23570"/>
            <a:ext cx="8085600" cy="70824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9" y="5420849"/>
            <a:ext cx="1730559" cy="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 -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9" y="5420849"/>
            <a:ext cx="1730559" cy="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8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50" y="1219200"/>
            <a:ext cx="7396011" cy="1430400"/>
          </a:xfrm>
        </p:spPr>
        <p:txBody>
          <a:bodyPr anchor="b">
            <a:noAutofit/>
          </a:bodyPr>
          <a:lstStyle>
            <a:lvl1pPr algn="l">
              <a:defRPr lang="en-US" sz="4000" b="0" i="0" kern="1200" cap="none" normalizeH="0" baseline="0" smtClean="0">
                <a:solidFill>
                  <a:srgbClr val="3076AD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959" y="2694852"/>
            <a:ext cx="7408701" cy="9418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959" y="3850973"/>
            <a:ext cx="1641412" cy="319087"/>
          </a:xfrm>
        </p:spPr>
        <p:txBody>
          <a:bodyPr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E1116C06-7617-41BA-9A01-D592C37AA5D4}" type="datetime1">
              <a:rPr lang="en-US" smtClean="0"/>
              <a:pPr/>
              <a:t>3/20/2016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3959" y="5427007"/>
            <a:ext cx="4917440" cy="319087"/>
          </a:xfrm>
        </p:spPr>
        <p:txBody>
          <a:bodyPr/>
          <a:lstStyle>
            <a:lvl1pPr>
              <a:defRPr sz="10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44000" cy="5999163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9C14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03" y="5375700"/>
            <a:ext cx="2177759" cy="41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and Content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95731"/>
            <a:ext cx="8085600" cy="40421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5613" y="863020"/>
            <a:ext cx="8086725" cy="42414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4000" cy="1980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9C14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</p:spPr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3920" y="5427008"/>
            <a:ext cx="4917440" cy="319087"/>
          </a:xfr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6175" y="5427008"/>
            <a:ext cx="332105" cy="31908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46" y="2271600"/>
            <a:ext cx="6876000" cy="751884"/>
          </a:xfrm>
        </p:spPr>
        <p:txBody>
          <a:bodyPr anchor="ctr">
            <a:noAutofit/>
          </a:bodyPr>
          <a:lstStyle>
            <a:lvl1pPr>
              <a:defRPr lang="hu-HU" sz="36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16346" y="2017714"/>
            <a:ext cx="1051200" cy="253886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1688532"/>
            <a:ext cx="144000" cy="1980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o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6346" y="2213872"/>
            <a:ext cx="6876000" cy="751884"/>
          </a:xfrm>
        </p:spPr>
        <p:txBody>
          <a:bodyPr anchor="ctr">
            <a:noAutofit/>
          </a:bodyPr>
          <a:lstStyle>
            <a:lvl1pPr>
              <a:defRPr lang="hu-HU" sz="36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688532"/>
            <a:ext cx="144000" cy="1980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Title and 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 userDrawn="1"/>
        </p:nvSpPr>
        <p:spPr>
          <a:xfrm>
            <a:off x="0" y="1577293"/>
            <a:ext cx="5760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9C14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6175" y="295731"/>
            <a:ext cx="8085600" cy="40421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455614" y="863020"/>
            <a:ext cx="3967162" cy="42414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4"/>
          </p:nvPr>
        </p:nvSpPr>
        <p:spPr>
          <a:xfrm>
            <a:off x="4610693" y="863020"/>
            <a:ext cx="3967162" cy="42414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144000" cy="1980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</p:spPr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3920" y="5427008"/>
            <a:ext cx="4917440" cy="319087"/>
          </a:xfrm>
        </p:spPr>
        <p:txBody>
          <a:bodyPr/>
          <a:lstStyle/>
          <a:p>
            <a:endParaRPr lang="hu-HU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6175" y="5427008"/>
            <a:ext cx="332105" cy="31908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8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basic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6175" y="295731"/>
            <a:ext cx="8085600" cy="40421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4000" cy="1980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</p:spPr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3920" y="5427008"/>
            <a:ext cx="4917440" cy="319087"/>
          </a:xfrm>
        </p:spPr>
        <p:txBody>
          <a:bodyPr/>
          <a:lstStyle/>
          <a:p>
            <a:endParaRPr lang="hu-HU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6175" y="5427008"/>
            <a:ext cx="332105" cy="31908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7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44000" cy="1980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</p:spPr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3920" y="5427008"/>
            <a:ext cx="4917440" cy="319087"/>
          </a:xfrm>
        </p:spPr>
        <p:txBody>
          <a:bodyPr/>
          <a:lstStyle/>
          <a:p>
            <a:endParaRPr lang="hu-HU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6175" y="5427008"/>
            <a:ext cx="332105" cy="31908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902960" y="5427008"/>
            <a:ext cx="805333" cy="319087"/>
          </a:xfrm>
        </p:spPr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3920" y="5427008"/>
            <a:ext cx="4917440" cy="319087"/>
          </a:xfrm>
        </p:spPr>
        <p:txBody>
          <a:bodyPr/>
          <a:lstStyle/>
          <a:p>
            <a:endParaRPr lang="hu-H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6175" y="5427008"/>
            <a:ext cx="332105" cy="31908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Title and Content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223570"/>
            <a:ext cx="8085600" cy="70824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5613" y="1079500"/>
            <a:ext cx="8086725" cy="4241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Title and Content (w/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6442" y="5427008"/>
            <a:ext cx="805333" cy="319087"/>
          </a:xfrm>
        </p:spPr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3920" y="5427008"/>
            <a:ext cx="6762020" cy="319087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 userDrawn="1"/>
        </p:nvSpPr>
        <p:spPr>
          <a:xfrm>
            <a:off x="0" y="1577293"/>
            <a:ext cx="5760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2359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Section Header (w/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00" y="2271600"/>
            <a:ext cx="6876000" cy="964800"/>
          </a:xfrm>
        </p:spPr>
        <p:txBody>
          <a:bodyPr anchor="ctr">
            <a:noAutofit/>
          </a:bodyPr>
          <a:lstStyle>
            <a:lvl1pPr>
              <a:defRPr lang="hu-HU" sz="36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6175" y="2525487"/>
            <a:ext cx="1051200" cy="710912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6175" y="2271600"/>
            <a:ext cx="1051200" cy="253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5" y="1913449"/>
            <a:ext cx="307125" cy="1681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03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Section Header (w/o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00" y="2271600"/>
            <a:ext cx="6876000" cy="964800"/>
          </a:xfrm>
        </p:spPr>
        <p:txBody>
          <a:bodyPr anchor="ctr">
            <a:noAutofit/>
          </a:bodyPr>
          <a:lstStyle>
            <a:lvl1pPr>
              <a:defRPr lang="hu-HU" sz="36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5" y="1913449"/>
            <a:ext cx="307125" cy="1681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2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175" y="1767840"/>
            <a:ext cx="3966600" cy="3492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8126" y="1767840"/>
            <a:ext cx="3962245" cy="3492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7448-F837-4ECF-A869-69FEFFE4D217}" type="datetime1">
              <a:rPr lang="en-US" smtClean="0"/>
              <a:t>3/20/2016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13" name="Rectangle 12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1577293"/>
            <a:ext cx="5760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56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 - Title Only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949B-4F37-4AA5-B628-DDD3585DF850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8997950" cy="211659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1" y="5427008"/>
            <a:ext cx="1703746" cy="3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4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6175" y="450000"/>
            <a:ext cx="8085600" cy="96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175" y="1799999"/>
            <a:ext cx="8085600" cy="342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3/20/2016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35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90" r:id="rId2"/>
    <p:sldLayoutId id="2147483681" r:id="rId3"/>
    <p:sldLayoutId id="2147483687" r:id="rId4"/>
    <p:sldLayoutId id="2147483720" r:id="rId5"/>
    <p:sldLayoutId id="2147483682" r:id="rId6"/>
    <p:sldLayoutId id="2147483689" r:id="rId7"/>
    <p:sldLayoutId id="2147483683" r:id="rId8"/>
    <p:sldLayoutId id="2147483685" r:id="rId9"/>
    <p:sldLayoutId id="2147483688" r:id="rId10"/>
    <p:sldLayoutId id="2147483686" r:id="rId11"/>
    <p:sldLayoutId id="2147483721" r:id="rId12"/>
    <p:sldLayoutId id="2147483722" r:id="rId13"/>
    <p:sldLayoutId id="2147483723" r:id="rId14"/>
    <p:sldLayoutId id="2147483725" r:id="rId15"/>
    <p:sldLayoutId id="2147483726" r:id="rId16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hu-HU" sz="30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8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Font typeface="Exo 2 Light" panose="00000400000000000000" pitchFamily="2" charset="-18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6175" y="450000"/>
            <a:ext cx="8085600" cy="96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175" y="1799999"/>
            <a:ext cx="8085600" cy="342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3/20/2016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1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hu-HU" sz="30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8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Font typeface="Exo 2 Light" panose="00000400000000000000" pitchFamily="2" charset="-18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6175" y="450000"/>
            <a:ext cx="8085600" cy="96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175" y="1799999"/>
            <a:ext cx="8085600" cy="342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02960" y="5427008"/>
            <a:ext cx="805333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hu-HU" sz="9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3/20/2016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3920" y="5427008"/>
            <a:ext cx="491744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9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175" y="5427008"/>
            <a:ext cx="33210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u-HU" sz="9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35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hu-HU" sz="30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8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Font typeface="Exo 2 Light" panose="00000400000000000000" pitchFamily="2" charset="-18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1.06939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yusp.com/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mailto:sales@gravityrd.com" TargetMode="External"/><Relationship Id="rId7" Type="http://schemas.openxmlformats.org/officeDocument/2006/relationships/hyperlink" Target="mailto:hr@gravityrd.com" TargetMode="External"/><Relationship Id="rId2" Type="http://schemas.openxmlformats.org/officeDocument/2006/relationships/hyperlink" Target="mailto:domonkos.tikk@gravityrd.co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log.gravityrd.com/" TargetMode="External"/><Relationship Id="rId5" Type="http://schemas.openxmlformats.org/officeDocument/2006/relationships/hyperlink" Target="http://facebook.com/gravityrd" TargetMode="External"/><Relationship Id="rId4" Type="http://schemas.openxmlformats.org/officeDocument/2006/relationships/hyperlink" Target="http://www.gravityrd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970" y="1703615"/>
            <a:ext cx="7396011" cy="1430400"/>
          </a:xfrm>
        </p:spPr>
        <p:txBody>
          <a:bodyPr/>
          <a:lstStyle/>
          <a:p>
            <a:r>
              <a:rPr lang="en-US" dirty="0" smtClean="0"/>
              <a:t>Lessons learnt at building recommendation services at industry scale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970" y="3548743"/>
            <a:ext cx="7408701" cy="1841336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Domonkos</a:t>
            </a:r>
            <a:r>
              <a:rPr lang="en-US" b="1" dirty="0" smtClean="0"/>
              <a:t> </a:t>
            </a:r>
            <a:r>
              <a:rPr lang="en-US" b="1" dirty="0" err="1" smtClean="0"/>
              <a:t>Tikk</a:t>
            </a:r>
            <a:endParaRPr lang="en-US" b="1" dirty="0" smtClean="0"/>
          </a:p>
          <a:p>
            <a:r>
              <a:rPr lang="en-US" dirty="0" smtClean="0"/>
              <a:t>Gravity R&amp;D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/>
              <a:t>ndustry keynote @ ECIR </a:t>
            </a:r>
            <a:r>
              <a:rPr lang="en-US" dirty="0" smtClean="0"/>
              <a:t>2016</a:t>
            </a:r>
            <a:endParaRPr lang="hu-HU" dirty="0" smtClean="0"/>
          </a:p>
          <a:p>
            <a:r>
              <a:rPr lang="hu-HU" b="1" dirty="0"/>
              <a:t>@</a:t>
            </a:r>
            <a:r>
              <a:rPr lang="en-US" b="1" dirty="0" err="1" smtClean="0"/>
              <a:t>domonkostikk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17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Netflix 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summary of Netflix </a:t>
            </a:r>
            <a:r>
              <a:rPr lang="en-US" dirty="0"/>
              <a:t>Prize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2006–2009</a:t>
            </a:r>
            <a:endParaRPr lang="en-US" dirty="0"/>
          </a:p>
          <a:p>
            <a:pPr marL="342900" indent="-342900"/>
            <a:r>
              <a:rPr lang="en-US" dirty="0"/>
              <a:t>Predict movie </a:t>
            </a:r>
            <a:r>
              <a:rPr lang="en-US" dirty="0" smtClean="0"/>
              <a:t>ratings (explicit feedback)</a:t>
            </a:r>
            <a:endParaRPr lang="en-US" dirty="0"/>
          </a:p>
          <a:p>
            <a:pPr marL="342900" indent="-342900"/>
            <a:r>
              <a:rPr lang="en-US" dirty="0" smtClean="0"/>
              <a:t>Content based filtering (CBF) </a:t>
            </a:r>
            <a:r>
              <a:rPr lang="en-US" dirty="0"/>
              <a:t>did not work</a:t>
            </a:r>
          </a:p>
          <a:p>
            <a:pPr marL="342900" indent="-342900"/>
            <a:r>
              <a:rPr lang="en-US" dirty="0"/>
              <a:t>Classical CF methods (item-</a:t>
            </a:r>
            <a:r>
              <a:rPr lang="en-US" dirty="0" err="1"/>
              <a:t>kNN</a:t>
            </a:r>
            <a:r>
              <a:rPr lang="en-US" dirty="0"/>
              <a:t>, user-</a:t>
            </a:r>
            <a:r>
              <a:rPr lang="en-US" dirty="0" err="1"/>
              <a:t>kNN</a:t>
            </a:r>
            <a:r>
              <a:rPr lang="en-US" dirty="0"/>
              <a:t>) did not work</a:t>
            </a:r>
          </a:p>
          <a:p>
            <a:pPr marL="342900" indent="-342900"/>
            <a:r>
              <a:rPr lang="en-US" dirty="0" smtClean="0"/>
              <a:t>Matrix </a:t>
            </a:r>
            <a:r>
              <a:rPr lang="en-US" dirty="0"/>
              <a:t>f</a:t>
            </a:r>
            <a:r>
              <a:rPr lang="en-US" dirty="0" smtClean="0"/>
              <a:t>actorization </a:t>
            </a:r>
            <a:r>
              <a:rPr lang="en-US" dirty="0" smtClean="0"/>
              <a:t>was </a:t>
            </a:r>
            <a:r>
              <a:rPr lang="en-US" dirty="0"/>
              <a:t>extremely </a:t>
            </a:r>
            <a:r>
              <a:rPr lang="en-US" dirty="0" smtClean="0"/>
              <a:t>effective</a:t>
            </a:r>
            <a:endParaRPr lang="en-US" dirty="0"/>
          </a:p>
          <a:p>
            <a:pPr marL="342900" indent="-342900"/>
            <a:r>
              <a:rPr lang="en-US" dirty="0"/>
              <a:t>We were fully in love with </a:t>
            </a:r>
            <a:r>
              <a:rPr lang="en-US" dirty="0" smtClean="0"/>
              <a:t>matrix </a:t>
            </a:r>
            <a:r>
              <a:rPr lang="en-US" dirty="0"/>
              <a:t>f</a:t>
            </a:r>
            <a:r>
              <a:rPr lang="en-US" dirty="0" smtClean="0"/>
              <a:t>actorization</a:t>
            </a:r>
            <a:endParaRPr lang="en-US" dirty="0"/>
          </a:p>
        </p:txBody>
      </p:sp>
      <p:pic>
        <p:nvPicPr>
          <p:cNvPr id="5" name="Kép 9" descr="winners cup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293" y="506866"/>
            <a:ext cx="218750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3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Schematic of matrix factorization</a:t>
            </a:r>
            <a:endParaRPr lang="en-US" dirty="0"/>
          </a:p>
        </p:txBody>
      </p:sp>
      <p:sp>
        <p:nvSpPr>
          <p:cNvPr id="19" name="Dátum hely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7C26DFA-8C4C-404E-B387-AC312D0C86A0}" type="datetime1">
              <a:rPr kumimoji="0" lang="en-US" smtClean="0"/>
              <a:t>3/20/2016</a:t>
            </a:fld>
            <a:endParaRPr kumimoji="0"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6175" y="1799999"/>
                <a:ext cx="8085600" cy="362700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200" dirty="0"/>
                  <a:t>Model</a:t>
                </a:r>
              </a:p>
              <a:p>
                <a:pPr lvl="1"/>
                <a:r>
                  <a:rPr lang="en-US" sz="2200" dirty="0"/>
                  <a:t>How we approximate user preferences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𝑢</m:t>
                        </m:r>
                        <m:r>
                          <a:rPr lang="en-US" sz="2200" i="1">
                            <a:latin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Objective function (error function)</a:t>
                </a:r>
              </a:p>
              <a:p>
                <a:pPr lvl="1"/>
                <a:r>
                  <a:rPr lang="en-US" sz="2200" dirty="0"/>
                  <a:t>What we want to minimize or optimize?</a:t>
                </a:r>
              </a:p>
              <a:p>
                <a:pPr lvl="1"/>
                <a:r>
                  <a:rPr lang="en-US" sz="2200" dirty="0"/>
                  <a:t>E.g. optimize for RMSE with regularization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/>
                      </a:rPr>
                      <m:t>L</m:t>
                    </m:r>
                    <m:r>
                      <a:rPr lang="en-US" sz="19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(</m:t>
                        </m:r>
                        <m: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)∈</m:t>
                        </m:r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𝑇𝑟𝑎𝑖𝑛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9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9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𝑈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9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900" dirty="0"/>
              </a:p>
              <a:p>
                <a:r>
                  <a:rPr lang="en-US" sz="2200" dirty="0"/>
                  <a:t>Learning method</a:t>
                </a:r>
              </a:p>
              <a:p>
                <a:pPr lvl="1"/>
                <a:r>
                  <a:rPr lang="en-US" sz="2200" dirty="0"/>
                  <a:t>How we improve the objective function?</a:t>
                </a:r>
              </a:p>
              <a:p>
                <a:pPr lvl="1"/>
                <a:r>
                  <a:rPr lang="en-US" sz="2200" dirty="0"/>
                  <a:t>E.g. stochastic gradient descent (SGD)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6175" y="1799999"/>
                <a:ext cx="8085600" cy="3627009"/>
              </a:xfrm>
              <a:blipFill rotWithShape="1">
                <a:blip r:embed="rId2"/>
                <a:stretch>
                  <a:fillRect l="-1056" t="-2521" b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 bwMode="auto">
          <a:xfrm>
            <a:off x="7004381" y="2950028"/>
            <a:ext cx="283431" cy="2373085"/>
          </a:xfrm>
          <a:prstGeom prst="rightBrace">
            <a:avLst>
              <a:gd name="adj1" fmla="val 207396"/>
              <a:gd name="adj2" fmla="val 5137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698" tIns="42849" rIns="85698" bIns="42849" numCol="1" rtlCol="0" anchor="t" anchorCtr="0" compatLnSpc="1">
            <a:prstTxWarp prst="textNoShape">
              <a:avLst/>
            </a:prstTxWarp>
          </a:bodyPr>
          <a:lstStyle/>
          <a:p>
            <a:pPr defTabSz="856976" fontAlgn="base">
              <a:spcBef>
                <a:spcPct val="0"/>
              </a:spcBef>
              <a:spcAft>
                <a:spcPct val="0"/>
              </a:spcAft>
            </a:pPr>
            <a:endParaRPr lang="hu-HU" sz="1700" b="1"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6359" y="3954803"/>
            <a:ext cx="1080369" cy="363534"/>
          </a:xfrm>
          <a:prstGeom prst="rect">
            <a:avLst/>
          </a:prstGeom>
          <a:noFill/>
        </p:spPr>
        <p:txBody>
          <a:bodyPr wrap="none" lIns="85698" tIns="42849" rIns="85698" bIns="42849" rtlCol="0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 bwMode="auto">
          <a:xfrm>
            <a:off x="6235011" y="1686337"/>
            <a:ext cx="708579" cy="7558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698" tIns="42849" rIns="85698" bIns="42849" numCol="1" rtlCol="0" anchor="t" anchorCtr="0" compatLnSpc="1">
            <a:prstTxWarp prst="textNoShape">
              <a:avLst/>
            </a:prstTxWarp>
          </a:bodyPr>
          <a:lstStyle/>
          <a:p>
            <a:pPr defTabSz="856976" fontAlgn="base">
              <a:spcBef>
                <a:spcPct val="0"/>
              </a:spcBef>
              <a:spcAft>
                <a:spcPct val="0"/>
              </a:spcAft>
            </a:pPr>
            <a:endParaRPr lang="hu-HU" sz="1700" b="1">
              <a:latin typeface="Arial" charset="0"/>
            </a:endParaRPr>
          </a:p>
        </p:txBody>
      </p:sp>
      <p:sp>
        <p:nvSpPr>
          <p:cNvPr id="7" name="Téglalap 6"/>
          <p:cNvSpPr/>
          <p:nvPr/>
        </p:nvSpPr>
        <p:spPr bwMode="auto">
          <a:xfrm>
            <a:off x="7302706" y="1686337"/>
            <a:ext cx="283431" cy="7558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698" tIns="42849" rIns="85698" bIns="42849" numCol="1" rtlCol="0" anchor="t" anchorCtr="0" compatLnSpc="1">
            <a:prstTxWarp prst="textNoShape">
              <a:avLst/>
            </a:prstTxWarp>
          </a:bodyPr>
          <a:lstStyle/>
          <a:p>
            <a:pPr defTabSz="856976" fontAlgn="base">
              <a:spcBef>
                <a:spcPct val="0"/>
              </a:spcBef>
              <a:spcAft>
                <a:spcPct val="0"/>
              </a:spcAft>
            </a:pPr>
            <a:endParaRPr lang="hu-HU" sz="1700" b="1">
              <a:latin typeface="Arial" charset="0"/>
            </a:endParaRPr>
          </a:p>
        </p:txBody>
      </p:sp>
      <p:sp>
        <p:nvSpPr>
          <p:cNvPr id="8" name="Téglalap 7"/>
          <p:cNvSpPr/>
          <p:nvPr/>
        </p:nvSpPr>
        <p:spPr bwMode="auto">
          <a:xfrm>
            <a:off x="7734253" y="1686337"/>
            <a:ext cx="626495" cy="2519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698" tIns="42849" rIns="85698" bIns="42849" numCol="1" rtlCol="0" anchor="t" anchorCtr="0" compatLnSpc="1">
            <a:prstTxWarp prst="textNoShape">
              <a:avLst/>
            </a:prstTxWarp>
          </a:bodyPr>
          <a:lstStyle/>
          <a:p>
            <a:pPr defTabSz="856976" fontAlgn="base">
              <a:spcBef>
                <a:spcPct val="0"/>
              </a:spcBef>
              <a:spcAft>
                <a:spcPct val="0"/>
              </a:spcAft>
            </a:pPr>
            <a:endParaRPr lang="hu-HU" sz="1700" b="1">
              <a:latin typeface="Arial" charset="0"/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6349976" y="1862354"/>
            <a:ext cx="478649" cy="425089"/>
          </a:xfrm>
          <a:prstGeom prst="rect">
            <a:avLst/>
          </a:prstGeom>
          <a:noFill/>
        </p:spPr>
        <p:txBody>
          <a:bodyPr wrap="square" lIns="85698" tIns="42849" rIns="85698" bIns="42849">
            <a:spAutoFit/>
          </a:bodyPr>
          <a:lstStyle/>
          <a:p>
            <a:pPr algn="ctr"/>
            <a:r>
              <a:rPr lang="hu-HU" sz="2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hu-H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7200271" y="1862354"/>
            <a:ext cx="478649" cy="425089"/>
          </a:xfrm>
          <a:prstGeom prst="rect">
            <a:avLst/>
          </a:prstGeom>
          <a:noFill/>
        </p:spPr>
        <p:txBody>
          <a:bodyPr wrap="square" lIns="85698" tIns="42849" rIns="85698" bIns="42849">
            <a:spAutoFit/>
          </a:bodyPr>
          <a:lstStyle/>
          <a:p>
            <a:pPr algn="ctr"/>
            <a:r>
              <a:rPr lang="hu-HU" sz="2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hu-H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808176" y="1610392"/>
            <a:ext cx="478649" cy="425089"/>
          </a:xfrm>
          <a:prstGeom prst="rect">
            <a:avLst/>
          </a:prstGeom>
          <a:noFill/>
        </p:spPr>
        <p:txBody>
          <a:bodyPr wrap="square" lIns="85698" tIns="42849" rIns="85698" bIns="42849">
            <a:spAutoFit/>
          </a:bodyPr>
          <a:lstStyle/>
          <a:p>
            <a:pPr algn="ctr"/>
            <a:r>
              <a:rPr lang="hu-HU" sz="2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</a:t>
            </a:r>
            <a:endParaRPr lang="hu-H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zövegdoboz 11"/>
              <p:cNvSpPr txBox="1"/>
              <p:nvPr/>
            </p:nvSpPr>
            <p:spPr>
              <a:xfrm>
                <a:off x="6764340" y="1812317"/>
                <a:ext cx="713404" cy="486644"/>
              </a:xfrm>
              <a:prstGeom prst="rect">
                <a:avLst/>
              </a:prstGeom>
              <a:noFill/>
            </p:spPr>
            <p:txBody>
              <a:bodyPr wrap="squar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600" i="1">
                          <a:latin typeface="Cambria Math"/>
                          <a:ea typeface="Cambria Math"/>
                        </a:rPr>
                        <m:t>≈</m:t>
                      </m:r>
                    </m:oMath>
                  </m:oMathPara>
                </a14:m>
                <a:endParaRPr lang="hu-HU" sz="2600" dirty="0"/>
              </a:p>
            </p:txBody>
          </p:sp>
        </mc:Choice>
        <mc:Fallback>
          <p:sp>
            <p:nvSpPr>
              <p:cNvPr id="12" name="Szövegdoboz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40" y="1812317"/>
                <a:ext cx="713404" cy="4866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zövegdoboz 12"/>
              <p:cNvSpPr txBox="1"/>
              <p:nvPr/>
            </p:nvSpPr>
            <p:spPr>
              <a:xfrm>
                <a:off x="7830482" y="1888159"/>
                <a:ext cx="418265" cy="363534"/>
              </a:xfrm>
              <a:prstGeom prst="rect">
                <a:avLst/>
              </a:prstGeom>
              <a:noFill/>
            </p:spPr>
            <p:txBody>
              <a:bodyPr wrap="non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hu-HU" b="0" i="1" smtClean="0">
                              <a:latin typeface="Cambria Math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3" name="Szövegdoboz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82" y="1888159"/>
                <a:ext cx="418265" cy="363534"/>
              </a:xfrm>
              <a:prstGeom prst="rect">
                <a:avLst/>
              </a:prstGeom>
              <a:blipFill rotWithShape="1"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Szövegdoboz 13"/>
              <p:cNvSpPr txBox="1"/>
              <p:nvPr/>
            </p:nvSpPr>
            <p:spPr>
              <a:xfrm>
                <a:off x="6372282" y="2379230"/>
                <a:ext cx="418265" cy="363534"/>
              </a:xfrm>
              <a:prstGeom prst="rect">
                <a:avLst/>
              </a:prstGeom>
              <a:noFill/>
            </p:spPr>
            <p:txBody>
              <a:bodyPr wrap="non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hu-HU" b="0" i="1" smtClean="0">
                              <a:latin typeface="Cambria Math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4" name="Szövegdoboz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82" y="2379230"/>
                <a:ext cx="418265" cy="363534"/>
              </a:xfrm>
              <a:prstGeom prst="rect">
                <a:avLst/>
              </a:prstGeom>
              <a:blipFill rotWithShape="1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/>
              <p:cNvSpPr txBox="1"/>
              <p:nvPr/>
            </p:nvSpPr>
            <p:spPr>
              <a:xfrm>
                <a:off x="5880722" y="1879625"/>
                <a:ext cx="370727" cy="363534"/>
              </a:xfrm>
              <a:prstGeom prst="rect">
                <a:avLst/>
              </a:prstGeom>
              <a:noFill/>
            </p:spPr>
            <p:txBody>
              <a:bodyPr wrap="squar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hu-HU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5" name="Szövegdoboz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2" y="1879625"/>
                <a:ext cx="370727" cy="363534"/>
              </a:xfrm>
              <a:prstGeom prst="rect">
                <a:avLst/>
              </a:prstGeom>
              <a:blipFill rotWithShape="1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zövegdoboz 15"/>
              <p:cNvSpPr txBox="1"/>
              <p:nvPr/>
            </p:nvSpPr>
            <p:spPr>
              <a:xfrm>
                <a:off x="7493463" y="1938298"/>
                <a:ext cx="370914" cy="363534"/>
              </a:xfrm>
              <a:prstGeom prst="rect">
                <a:avLst/>
              </a:prstGeom>
              <a:noFill/>
            </p:spPr>
            <p:txBody>
              <a:bodyPr wrap="squar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hu-HU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6" name="Szövegdoboz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463" y="1938298"/>
                <a:ext cx="370914" cy="363534"/>
              </a:xfrm>
              <a:prstGeom prst="rect">
                <a:avLst/>
              </a:prstGeom>
              <a:blipFill rotWithShape="1">
                <a:blip r:embed="rId7"/>
                <a:stretch>
                  <a:fillRect r="-163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/>
              <p:cNvSpPr txBox="1"/>
              <p:nvPr/>
            </p:nvSpPr>
            <p:spPr>
              <a:xfrm>
                <a:off x="8242450" y="1650777"/>
                <a:ext cx="394862" cy="363534"/>
              </a:xfrm>
              <a:prstGeom prst="rect">
                <a:avLst/>
              </a:prstGeom>
              <a:noFill/>
            </p:spPr>
            <p:txBody>
              <a:bodyPr wrap="non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7" name="Szövegdoboz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450" y="1650777"/>
                <a:ext cx="394862" cy="3635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Szövegdoboz 17"/>
              <p:cNvSpPr txBox="1"/>
              <p:nvPr/>
            </p:nvSpPr>
            <p:spPr>
              <a:xfrm>
                <a:off x="7234092" y="2379230"/>
                <a:ext cx="394862" cy="363534"/>
              </a:xfrm>
              <a:prstGeom prst="rect">
                <a:avLst/>
              </a:prstGeom>
              <a:noFill/>
            </p:spPr>
            <p:txBody>
              <a:bodyPr wrap="none" lIns="85698" tIns="42849" rIns="85698" bIns="428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18" name="Szövegdoboz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92" y="2379230"/>
                <a:ext cx="394862" cy="3635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5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11" name="Rectangle 67"/>
          <p:cNvSpPr>
            <a:spLocks noChangeArrowheads="1"/>
          </p:cNvSpPr>
          <p:nvPr/>
        </p:nvSpPr>
        <p:spPr bwMode="auto">
          <a:xfrm>
            <a:off x="6767209" y="2873211"/>
            <a:ext cx="1416865" cy="75545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28" name="Text Box 84"/>
          <p:cNvSpPr txBox="1">
            <a:spLocks noChangeArrowheads="1"/>
          </p:cNvSpPr>
          <p:nvPr/>
        </p:nvSpPr>
        <p:spPr bwMode="auto">
          <a:xfrm>
            <a:off x="6821800" y="2999582"/>
            <a:ext cx="169961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0.5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31" name="Text Box 87"/>
          <p:cNvSpPr txBox="1">
            <a:spLocks noChangeArrowheads="1"/>
          </p:cNvSpPr>
          <p:nvPr/>
        </p:nvSpPr>
        <p:spPr bwMode="auto">
          <a:xfrm>
            <a:off x="6828624" y="2999582"/>
            <a:ext cx="169961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0.4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0.2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32" name="Text Box 88"/>
          <p:cNvSpPr txBox="1">
            <a:spLocks noChangeArrowheads="1"/>
          </p:cNvSpPr>
          <p:nvPr/>
        </p:nvSpPr>
        <p:spPr bwMode="auto">
          <a:xfrm>
            <a:off x="6821800" y="2999582"/>
            <a:ext cx="169961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0.5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0.1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0" name="Text Box 76"/>
          <p:cNvSpPr txBox="1">
            <a:spLocks noChangeArrowheads="1"/>
          </p:cNvSpPr>
          <p:nvPr/>
        </p:nvSpPr>
        <p:spPr bwMode="auto">
          <a:xfrm>
            <a:off x="6835449" y="2055269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1.1     0.8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3" name="Text Box 79"/>
          <p:cNvSpPr txBox="1">
            <a:spLocks noChangeArrowheads="1"/>
          </p:cNvSpPr>
          <p:nvPr/>
        </p:nvSpPr>
        <p:spPr bwMode="auto">
          <a:xfrm>
            <a:off x="6832525" y="2055269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1.2     0.9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0" name="Rectangle 66"/>
          <p:cNvSpPr>
            <a:spLocks noChangeArrowheads="1"/>
          </p:cNvSpPr>
          <p:nvPr/>
        </p:nvSpPr>
        <p:spPr bwMode="auto">
          <a:xfrm>
            <a:off x="6767209" y="1928898"/>
            <a:ext cx="1416865" cy="75545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597" name="Rectangle 53"/>
          <p:cNvSpPr>
            <a:spLocks noChangeArrowheads="1"/>
          </p:cNvSpPr>
          <p:nvPr/>
        </p:nvSpPr>
        <p:spPr bwMode="auto">
          <a:xfrm>
            <a:off x="6767209" y="1047076"/>
            <a:ext cx="1416865" cy="75545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pic>
        <p:nvPicPr>
          <p:cNvPr id="108546" name="Picture 2" descr="ertekeles_f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270" y="345786"/>
            <a:ext cx="6017379" cy="3410635"/>
          </a:xfrm>
          <a:prstGeom prst="rect">
            <a:avLst/>
          </a:prstGeom>
          <a:noFill/>
        </p:spPr>
      </p:pic>
      <p:pic>
        <p:nvPicPr>
          <p:cNvPr id="108547" name="Picture 3" descr="463891_v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524" y="308290"/>
            <a:ext cx="463957" cy="566588"/>
          </a:xfrm>
          <a:prstGeom prst="rect">
            <a:avLst/>
          </a:prstGeom>
          <a:noFill/>
        </p:spPr>
      </p:pic>
      <p:pic>
        <p:nvPicPr>
          <p:cNvPr id="108548" name="Picture 4" descr="463782_v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015" y="308290"/>
            <a:ext cx="463956" cy="566588"/>
          </a:xfrm>
          <a:prstGeom prst="rect">
            <a:avLst/>
          </a:prstGeom>
          <a:noFill/>
        </p:spPr>
      </p:pic>
      <p:pic>
        <p:nvPicPr>
          <p:cNvPr id="108549" name="Picture 5" descr="463738_v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45543" y="308290"/>
            <a:ext cx="463957" cy="566588"/>
          </a:xfrm>
          <a:prstGeom prst="rect">
            <a:avLst/>
          </a:prstGeom>
          <a:noFill/>
        </p:spPr>
      </p:pic>
      <p:pic>
        <p:nvPicPr>
          <p:cNvPr id="108550" name="Picture 6" descr="463598_vsmal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6034" y="308290"/>
            <a:ext cx="463956" cy="566588"/>
          </a:xfrm>
          <a:prstGeom prst="rect">
            <a:avLst/>
          </a:prstGeom>
          <a:noFill/>
        </p:spPr>
      </p:pic>
      <p:pic>
        <p:nvPicPr>
          <p:cNvPr id="108551" name="Picture 7" descr="463699_v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27504" y="308290"/>
            <a:ext cx="463957" cy="566588"/>
          </a:xfrm>
          <a:prstGeom prst="rect">
            <a:avLst/>
          </a:prstGeom>
          <a:noFill/>
        </p:spPr>
      </p:pic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2585349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53" name="Line 9"/>
          <p:cNvSpPr>
            <a:spLocks noChangeShapeType="1"/>
          </p:cNvSpPr>
          <p:nvPr/>
        </p:nvSpPr>
        <p:spPr bwMode="auto">
          <a:xfrm>
            <a:off x="3364858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54" name="Line 10"/>
          <p:cNvSpPr>
            <a:spLocks noChangeShapeType="1"/>
          </p:cNvSpPr>
          <p:nvPr/>
        </p:nvSpPr>
        <p:spPr bwMode="auto">
          <a:xfrm>
            <a:off x="4144369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55" name="Line 11"/>
          <p:cNvSpPr>
            <a:spLocks noChangeShapeType="1"/>
          </p:cNvSpPr>
          <p:nvPr/>
        </p:nvSpPr>
        <p:spPr bwMode="auto">
          <a:xfrm>
            <a:off x="4923878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56" name="Line 12"/>
          <p:cNvSpPr>
            <a:spLocks noChangeShapeType="1"/>
          </p:cNvSpPr>
          <p:nvPr/>
        </p:nvSpPr>
        <p:spPr bwMode="auto">
          <a:xfrm>
            <a:off x="5703389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6482898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58" name="Text Box 14"/>
          <p:cNvSpPr txBox="1">
            <a:spLocks noChangeArrowheads="1"/>
          </p:cNvSpPr>
          <p:nvPr/>
        </p:nvSpPr>
        <p:spPr bwMode="auto">
          <a:xfrm>
            <a:off x="2797801" y="1110956"/>
            <a:ext cx="323752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1</a:t>
            </a:r>
            <a:endParaRPr lang="en-US" sz="3000"/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3507015" y="1110956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5136330" y="1110956"/>
            <a:ext cx="386270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3</a:t>
            </a:r>
            <a:endParaRPr lang="en-US" sz="3000"/>
          </a:p>
        </p:txBody>
      </p:sp>
      <p:sp>
        <p:nvSpPr>
          <p:cNvPr id="108561" name="Text Box 17"/>
          <p:cNvSpPr txBox="1">
            <a:spLocks noChangeArrowheads="1"/>
          </p:cNvSpPr>
          <p:nvPr/>
        </p:nvSpPr>
        <p:spPr bwMode="auto">
          <a:xfrm>
            <a:off x="5136330" y="2055269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8562" name="Text Box 18"/>
          <p:cNvSpPr txBox="1">
            <a:spLocks noChangeArrowheads="1"/>
          </p:cNvSpPr>
          <p:nvPr/>
        </p:nvSpPr>
        <p:spPr bwMode="auto">
          <a:xfrm>
            <a:off x="2797801" y="3063462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8563" name="Text Box 19"/>
          <p:cNvSpPr txBox="1">
            <a:spLocks noChangeArrowheads="1"/>
          </p:cNvSpPr>
          <p:nvPr/>
        </p:nvSpPr>
        <p:spPr bwMode="auto">
          <a:xfrm>
            <a:off x="5915841" y="3063462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8564" name="Text Box 20"/>
          <p:cNvSpPr txBox="1">
            <a:spLocks noChangeArrowheads="1"/>
          </p:cNvSpPr>
          <p:nvPr/>
        </p:nvSpPr>
        <p:spPr bwMode="auto">
          <a:xfrm>
            <a:off x="4286524" y="2055269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8565" name="Text Box 21"/>
          <p:cNvSpPr txBox="1">
            <a:spLocks noChangeArrowheads="1"/>
          </p:cNvSpPr>
          <p:nvPr/>
        </p:nvSpPr>
        <p:spPr bwMode="auto">
          <a:xfrm>
            <a:off x="4356821" y="3063462"/>
            <a:ext cx="387872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2</a:t>
            </a:r>
            <a:endParaRPr lang="en-US" sz="3000"/>
          </a:p>
        </p:txBody>
      </p:sp>
      <p:sp>
        <p:nvSpPr>
          <p:cNvPr id="108566" name="Line 22"/>
          <p:cNvSpPr>
            <a:spLocks noChangeShapeType="1"/>
          </p:cNvSpPr>
          <p:nvPr/>
        </p:nvSpPr>
        <p:spPr bwMode="auto">
          <a:xfrm>
            <a:off x="6695350" y="984585"/>
            <a:ext cx="1559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6695350" y="1866406"/>
            <a:ext cx="1559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68" name="Line 24"/>
          <p:cNvSpPr>
            <a:spLocks noChangeShapeType="1"/>
          </p:cNvSpPr>
          <p:nvPr/>
        </p:nvSpPr>
        <p:spPr bwMode="auto">
          <a:xfrm>
            <a:off x="6695350" y="2810719"/>
            <a:ext cx="1559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69" name="Line 25"/>
          <p:cNvSpPr>
            <a:spLocks noChangeShapeType="1"/>
          </p:cNvSpPr>
          <p:nvPr/>
        </p:nvSpPr>
        <p:spPr bwMode="auto">
          <a:xfrm flipV="1">
            <a:off x="6695350" y="3755032"/>
            <a:ext cx="1559020" cy="13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0" name="Line 26"/>
          <p:cNvSpPr>
            <a:spLocks noChangeShapeType="1"/>
          </p:cNvSpPr>
          <p:nvPr/>
        </p:nvSpPr>
        <p:spPr bwMode="auto">
          <a:xfrm flipH="1">
            <a:off x="6695350" y="984586"/>
            <a:ext cx="0" cy="2771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1" name="Line 27"/>
          <p:cNvSpPr>
            <a:spLocks noChangeShapeType="1"/>
          </p:cNvSpPr>
          <p:nvPr/>
        </p:nvSpPr>
        <p:spPr bwMode="auto">
          <a:xfrm flipH="1">
            <a:off x="8254369" y="984586"/>
            <a:ext cx="0" cy="2771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2" name="Line 28"/>
          <p:cNvSpPr>
            <a:spLocks noChangeShapeType="1"/>
          </p:cNvSpPr>
          <p:nvPr/>
        </p:nvSpPr>
        <p:spPr bwMode="auto">
          <a:xfrm flipH="1">
            <a:off x="7474860" y="984586"/>
            <a:ext cx="0" cy="2771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3" name="Line 29"/>
          <p:cNvSpPr>
            <a:spLocks noChangeShapeType="1"/>
          </p:cNvSpPr>
          <p:nvPr/>
        </p:nvSpPr>
        <p:spPr bwMode="auto">
          <a:xfrm>
            <a:off x="2585349" y="3881403"/>
            <a:ext cx="38975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2585349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5" name="Line 31"/>
          <p:cNvSpPr>
            <a:spLocks noChangeShapeType="1"/>
          </p:cNvSpPr>
          <p:nvPr/>
        </p:nvSpPr>
        <p:spPr bwMode="auto">
          <a:xfrm>
            <a:off x="3364858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6" name="Line 32"/>
          <p:cNvSpPr>
            <a:spLocks noChangeShapeType="1"/>
          </p:cNvSpPr>
          <p:nvPr/>
        </p:nvSpPr>
        <p:spPr bwMode="auto">
          <a:xfrm>
            <a:off x="4144369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7" name="Line 33"/>
          <p:cNvSpPr>
            <a:spLocks noChangeShapeType="1"/>
          </p:cNvSpPr>
          <p:nvPr/>
        </p:nvSpPr>
        <p:spPr bwMode="auto">
          <a:xfrm>
            <a:off x="4923878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03389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79" name="Line 35"/>
          <p:cNvSpPr>
            <a:spLocks noChangeShapeType="1"/>
          </p:cNvSpPr>
          <p:nvPr/>
        </p:nvSpPr>
        <p:spPr bwMode="auto">
          <a:xfrm>
            <a:off x="6482898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80" name="Line 36"/>
          <p:cNvSpPr>
            <a:spLocks noChangeShapeType="1"/>
          </p:cNvSpPr>
          <p:nvPr/>
        </p:nvSpPr>
        <p:spPr bwMode="auto">
          <a:xfrm>
            <a:off x="2585349" y="5267321"/>
            <a:ext cx="38975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2585349" y="4574362"/>
            <a:ext cx="38975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8582" name="Text Box 38"/>
          <p:cNvSpPr txBox="1">
            <a:spLocks noChangeArrowheads="1"/>
          </p:cNvSpPr>
          <p:nvPr/>
        </p:nvSpPr>
        <p:spPr bwMode="auto">
          <a:xfrm>
            <a:off x="2657207" y="4007774"/>
            <a:ext cx="517716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1.4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3" name="Text Box 39"/>
          <p:cNvSpPr txBox="1">
            <a:spLocks noChangeArrowheads="1"/>
          </p:cNvSpPr>
          <p:nvPr/>
        </p:nvSpPr>
        <p:spPr bwMode="auto">
          <a:xfrm>
            <a:off x="2585349" y="4700734"/>
            <a:ext cx="707651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0.2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4" name="Text Box 40"/>
          <p:cNvSpPr txBox="1">
            <a:spLocks noChangeArrowheads="1"/>
          </p:cNvSpPr>
          <p:nvPr/>
        </p:nvSpPr>
        <p:spPr bwMode="auto">
          <a:xfrm>
            <a:off x="3436717" y="4007774"/>
            <a:ext cx="57542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0.8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5" name="Text Box 41"/>
          <p:cNvSpPr txBox="1">
            <a:spLocks noChangeArrowheads="1"/>
          </p:cNvSpPr>
          <p:nvPr/>
        </p:nvSpPr>
        <p:spPr bwMode="auto">
          <a:xfrm>
            <a:off x="3436717" y="4700734"/>
            <a:ext cx="55458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0.5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6" name="Text Box 42"/>
          <p:cNvSpPr txBox="1">
            <a:spLocks noChangeArrowheads="1"/>
          </p:cNvSpPr>
          <p:nvPr/>
        </p:nvSpPr>
        <p:spPr bwMode="auto">
          <a:xfrm>
            <a:off x="4144369" y="4007774"/>
            <a:ext cx="633132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1.3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7" name="Text Box 43"/>
          <p:cNvSpPr txBox="1">
            <a:spLocks noChangeArrowheads="1"/>
          </p:cNvSpPr>
          <p:nvPr/>
        </p:nvSpPr>
        <p:spPr bwMode="auto">
          <a:xfrm>
            <a:off x="4144369" y="4700734"/>
            <a:ext cx="70526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0.4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8" name="Text Box 44"/>
          <p:cNvSpPr txBox="1">
            <a:spLocks noChangeArrowheads="1"/>
          </p:cNvSpPr>
          <p:nvPr/>
        </p:nvSpPr>
        <p:spPr bwMode="auto">
          <a:xfrm>
            <a:off x="4995737" y="4700734"/>
            <a:ext cx="50649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1.6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89" name="Text Box 45"/>
          <p:cNvSpPr txBox="1">
            <a:spLocks noChangeArrowheads="1"/>
          </p:cNvSpPr>
          <p:nvPr/>
        </p:nvSpPr>
        <p:spPr bwMode="auto">
          <a:xfrm>
            <a:off x="4923879" y="4007774"/>
            <a:ext cx="64435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>
                <a:solidFill>
                  <a:srgbClr val="0000FF"/>
                </a:solidFill>
              </a:rPr>
              <a:t>-0.1</a:t>
            </a:r>
          </a:p>
        </p:txBody>
      </p:sp>
      <p:sp>
        <p:nvSpPr>
          <p:cNvPr id="108590" name="Text Box 46"/>
          <p:cNvSpPr txBox="1">
            <a:spLocks noChangeArrowheads="1"/>
          </p:cNvSpPr>
          <p:nvPr/>
        </p:nvSpPr>
        <p:spPr bwMode="auto">
          <a:xfrm>
            <a:off x="5773685" y="4007774"/>
            <a:ext cx="55458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>
                <a:solidFill>
                  <a:srgbClr val="0000FF"/>
                </a:solidFill>
              </a:rPr>
              <a:t>0.5</a:t>
            </a:r>
          </a:p>
        </p:txBody>
      </p:sp>
      <p:sp>
        <p:nvSpPr>
          <p:cNvPr id="108591" name="Text Box 47"/>
          <p:cNvSpPr txBox="1">
            <a:spLocks noChangeArrowheads="1"/>
          </p:cNvSpPr>
          <p:nvPr/>
        </p:nvSpPr>
        <p:spPr bwMode="auto">
          <a:xfrm>
            <a:off x="5773685" y="4700734"/>
            <a:ext cx="560996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92" name="Text Box 48"/>
          <p:cNvSpPr txBox="1">
            <a:spLocks noChangeArrowheads="1"/>
          </p:cNvSpPr>
          <p:nvPr/>
        </p:nvSpPr>
        <p:spPr bwMode="auto">
          <a:xfrm>
            <a:off x="6854296" y="1173448"/>
            <a:ext cx="1557458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2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5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93" name="Text Box 49"/>
          <p:cNvSpPr txBox="1">
            <a:spLocks noChangeArrowheads="1"/>
          </p:cNvSpPr>
          <p:nvPr/>
        </p:nvSpPr>
        <p:spPr bwMode="auto">
          <a:xfrm>
            <a:off x="6854297" y="1173448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1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4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94" name="Text Box 50"/>
          <p:cNvSpPr txBox="1">
            <a:spLocks noChangeArrowheads="1"/>
          </p:cNvSpPr>
          <p:nvPr/>
        </p:nvSpPr>
        <p:spPr bwMode="auto">
          <a:xfrm>
            <a:off x="6821801" y="2055269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1.2     0.9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95" name="Text Box 51"/>
          <p:cNvSpPr txBox="1">
            <a:spLocks noChangeArrowheads="1"/>
          </p:cNvSpPr>
          <p:nvPr/>
        </p:nvSpPr>
        <p:spPr bwMode="auto">
          <a:xfrm>
            <a:off x="6821800" y="2999582"/>
            <a:ext cx="169961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0.4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0.4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596" name="Rectangle 52"/>
          <p:cNvSpPr>
            <a:spLocks noChangeArrowheads="1"/>
          </p:cNvSpPr>
          <p:nvPr/>
        </p:nvSpPr>
        <p:spPr bwMode="auto">
          <a:xfrm>
            <a:off x="2657207" y="984586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598" name="Rectangle 54"/>
          <p:cNvSpPr>
            <a:spLocks noChangeArrowheads="1"/>
          </p:cNvSpPr>
          <p:nvPr/>
        </p:nvSpPr>
        <p:spPr bwMode="auto">
          <a:xfrm>
            <a:off x="2657207" y="3943894"/>
            <a:ext cx="637355" cy="126093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599" name="Rectangle 55"/>
          <p:cNvSpPr>
            <a:spLocks noChangeArrowheads="1"/>
          </p:cNvSpPr>
          <p:nvPr/>
        </p:nvSpPr>
        <p:spPr bwMode="auto">
          <a:xfrm>
            <a:off x="3436717" y="984586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0" name="Rectangle 56"/>
          <p:cNvSpPr>
            <a:spLocks noChangeArrowheads="1"/>
          </p:cNvSpPr>
          <p:nvPr/>
        </p:nvSpPr>
        <p:spPr bwMode="auto">
          <a:xfrm>
            <a:off x="4995737" y="984586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4216227" y="1928898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2" name="Rectangle 58"/>
          <p:cNvSpPr>
            <a:spLocks noChangeArrowheads="1"/>
          </p:cNvSpPr>
          <p:nvPr/>
        </p:nvSpPr>
        <p:spPr bwMode="auto">
          <a:xfrm>
            <a:off x="4995737" y="1928898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3" name="Rectangle 59"/>
          <p:cNvSpPr>
            <a:spLocks noChangeArrowheads="1"/>
          </p:cNvSpPr>
          <p:nvPr/>
        </p:nvSpPr>
        <p:spPr bwMode="auto">
          <a:xfrm>
            <a:off x="2657207" y="2873211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4" name="Rectangle 60"/>
          <p:cNvSpPr>
            <a:spLocks noChangeArrowheads="1"/>
          </p:cNvSpPr>
          <p:nvPr/>
        </p:nvSpPr>
        <p:spPr bwMode="auto">
          <a:xfrm>
            <a:off x="4216227" y="2873211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5" name="Rectangle 61"/>
          <p:cNvSpPr>
            <a:spLocks noChangeArrowheads="1"/>
          </p:cNvSpPr>
          <p:nvPr/>
        </p:nvSpPr>
        <p:spPr bwMode="auto">
          <a:xfrm>
            <a:off x="5773684" y="2873211"/>
            <a:ext cx="637355" cy="81794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6" name="Rectangle 62"/>
          <p:cNvSpPr>
            <a:spLocks noChangeArrowheads="1"/>
          </p:cNvSpPr>
          <p:nvPr/>
        </p:nvSpPr>
        <p:spPr bwMode="auto">
          <a:xfrm>
            <a:off x="3436717" y="3943894"/>
            <a:ext cx="637355" cy="126093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7" name="Rectangle 63"/>
          <p:cNvSpPr>
            <a:spLocks noChangeArrowheads="1"/>
          </p:cNvSpPr>
          <p:nvPr/>
        </p:nvSpPr>
        <p:spPr bwMode="auto">
          <a:xfrm>
            <a:off x="4216227" y="3943894"/>
            <a:ext cx="637355" cy="126093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8" name="Rectangle 64"/>
          <p:cNvSpPr>
            <a:spLocks noChangeArrowheads="1"/>
          </p:cNvSpPr>
          <p:nvPr/>
        </p:nvSpPr>
        <p:spPr bwMode="auto">
          <a:xfrm>
            <a:off x="4995737" y="3943894"/>
            <a:ext cx="637355" cy="126093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09" name="Rectangle 65"/>
          <p:cNvSpPr>
            <a:spLocks noChangeArrowheads="1"/>
          </p:cNvSpPr>
          <p:nvPr/>
        </p:nvSpPr>
        <p:spPr bwMode="auto">
          <a:xfrm>
            <a:off x="5773684" y="3943894"/>
            <a:ext cx="637355" cy="126093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lIns="85698" tIns="42849" rIns="85698" bIns="42849" anchor="ctr"/>
          <a:lstStyle/>
          <a:p>
            <a:endParaRPr lang="hu-HU"/>
          </a:p>
        </p:txBody>
      </p:sp>
      <p:sp>
        <p:nvSpPr>
          <p:cNvPr id="108612" name="Text Box 68"/>
          <p:cNvSpPr txBox="1">
            <a:spLocks noChangeArrowheads="1"/>
          </p:cNvSpPr>
          <p:nvPr/>
        </p:nvSpPr>
        <p:spPr bwMode="auto">
          <a:xfrm>
            <a:off x="6854297" y="1173448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2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3" name="Text Box 69"/>
          <p:cNvSpPr txBox="1">
            <a:spLocks noChangeArrowheads="1"/>
          </p:cNvSpPr>
          <p:nvPr/>
        </p:nvSpPr>
        <p:spPr bwMode="auto">
          <a:xfrm>
            <a:off x="2657207" y="4007774"/>
            <a:ext cx="503288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4" name="Text Box 70"/>
          <p:cNvSpPr txBox="1">
            <a:spLocks noChangeArrowheads="1"/>
          </p:cNvSpPr>
          <p:nvPr/>
        </p:nvSpPr>
        <p:spPr bwMode="auto">
          <a:xfrm>
            <a:off x="2585349" y="4700734"/>
            <a:ext cx="707651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0.1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5" name="Text Box 71"/>
          <p:cNvSpPr txBox="1">
            <a:spLocks noChangeArrowheads="1"/>
          </p:cNvSpPr>
          <p:nvPr/>
        </p:nvSpPr>
        <p:spPr bwMode="auto">
          <a:xfrm>
            <a:off x="3436717" y="4007774"/>
            <a:ext cx="56420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0.9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6" name="Text Box 72"/>
          <p:cNvSpPr txBox="1">
            <a:spLocks noChangeArrowheads="1"/>
          </p:cNvSpPr>
          <p:nvPr/>
        </p:nvSpPr>
        <p:spPr bwMode="auto">
          <a:xfrm>
            <a:off x="3436717" y="4700734"/>
            <a:ext cx="57542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0.4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7" name="Text Box 73"/>
          <p:cNvSpPr txBox="1">
            <a:spLocks noChangeArrowheads="1"/>
          </p:cNvSpPr>
          <p:nvPr/>
        </p:nvSpPr>
        <p:spPr bwMode="auto">
          <a:xfrm>
            <a:off x="6854297" y="1173448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1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</a:t>
            </a:r>
            <a:r>
              <a:rPr lang="en-US" sz="2200" dirty="0" smtClean="0">
                <a:solidFill>
                  <a:srgbClr val="0000FF"/>
                </a:solidFill>
              </a:rPr>
              <a:t>.</a:t>
            </a:r>
            <a:r>
              <a:rPr lang="hu-HU" sz="2200" dirty="0" smtClean="0">
                <a:solidFill>
                  <a:srgbClr val="0000FF"/>
                </a:solidFill>
              </a:rPr>
              <a:t>2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8" name="Text Box 74"/>
          <p:cNvSpPr txBox="1">
            <a:spLocks noChangeArrowheads="1"/>
          </p:cNvSpPr>
          <p:nvPr/>
        </p:nvSpPr>
        <p:spPr bwMode="auto">
          <a:xfrm>
            <a:off x="4995737" y="4700734"/>
            <a:ext cx="496876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1.5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19" name="Text Box 75"/>
          <p:cNvSpPr txBox="1">
            <a:spLocks noChangeArrowheads="1"/>
          </p:cNvSpPr>
          <p:nvPr/>
        </p:nvSpPr>
        <p:spPr bwMode="auto">
          <a:xfrm>
            <a:off x="4923878" y="4007774"/>
            <a:ext cx="636338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 </a:t>
            </a:r>
            <a:r>
              <a:rPr lang="hu-HU" sz="2200" dirty="0" smtClean="0">
                <a:solidFill>
                  <a:srgbClr val="0000FF"/>
                </a:solidFill>
              </a:rPr>
              <a:t>0.0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1" name="Text Box 77"/>
          <p:cNvSpPr txBox="1">
            <a:spLocks noChangeArrowheads="1"/>
          </p:cNvSpPr>
          <p:nvPr/>
        </p:nvSpPr>
        <p:spPr bwMode="auto">
          <a:xfrm>
            <a:off x="4144369" y="4007774"/>
            <a:ext cx="634735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1.2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2" name="Text Box 78"/>
          <p:cNvSpPr txBox="1">
            <a:spLocks noChangeArrowheads="1"/>
          </p:cNvSpPr>
          <p:nvPr/>
        </p:nvSpPr>
        <p:spPr bwMode="auto">
          <a:xfrm>
            <a:off x="4144369" y="4700734"/>
            <a:ext cx="690840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4" name="Text Box 80"/>
          <p:cNvSpPr txBox="1">
            <a:spLocks noChangeArrowheads="1"/>
          </p:cNvSpPr>
          <p:nvPr/>
        </p:nvSpPr>
        <p:spPr bwMode="auto">
          <a:xfrm>
            <a:off x="4995737" y="4700734"/>
            <a:ext cx="50649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1.6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5" name="Text Box 81"/>
          <p:cNvSpPr txBox="1">
            <a:spLocks noChangeArrowheads="1"/>
          </p:cNvSpPr>
          <p:nvPr/>
        </p:nvSpPr>
        <p:spPr bwMode="auto">
          <a:xfrm>
            <a:off x="4923878" y="4007774"/>
            <a:ext cx="578630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 </a:t>
            </a:r>
            <a:r>
              <a:rPr lang="hu-HU" sz="2200" dirty="0" smtClean="0">
                <a:solidFill>
                  <a:srgbClr val="0000FF"/>
                </a:solidFill>
              </a:rPr>
              <a:t>0.1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6" name="Text Box 82"/>
          <p:cNvSpPr txBox="1">
            <a:spLocks noChangeArrowheads="1"/>
          </p:cNvSpPr>
          <p:nvPr/>
        </p:nvSpPr>
        <p:spPr bwMode="auto">
          <a:xfrm>
            <a:off x="2657207" y="4007774"/>
            <a:ext cx="496876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1.5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7" name="Text Box 83"/>
          <p:cNvSpPr txBox="1">
            <a:spLocks noChangeArrowheads="1"/>
          </p:cNvSpPr>
          <p:nvPr/>
        </p:nvSpPr>
        <p:spPr bwMode="auto">
          <a:xfrm>
            <a:off x="2585349" y="4700734"/>
            <a:ext cx="707651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 </a:t>
            </a:r>
            <a:r>
              <a:rPr lang="hu-HU" sz="2200" dirty="0" smtClean="0">
                <a:solidFill>
                  <a:srgbClr val="0000FF"/>
                </a:solidFill>
              </a:rPr>
              <a:t>0.0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29" name="Text Box 85"/>
          <p:cNvSpPr txBox="1">
            <a:spLocks noChangeArrowheads="1"/>
          </p:cNvSpPr>
          <p:nvPr/>
        </p:nvSpPr>
        <p:spPr bwMode="auto">
          <a:xfrm>
            <a:off x="4144369" y="4007774"/>
            <a:ext cx="586645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1.1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30" name="Text Box 86"/>
          <p:cNvSpPr txBox="1">
            <a:spLocks noChangeArrowheads="1"/>
          </p:cNvSpPr>
          <p:nvPr/>
        </p:nvSpPr>
        <p:spPr bwMode="auto">
          <a:xfrm>
            <a:off x="4144369" y="4700734"/>
            <a:ext cx="69244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0.2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33" name="Text Box 89"/>
          <p:cNvSpPr txBox="1">
            <a:spLocks noChangeArrowheads="1"/>
          </p:cNvSpPr>
          <p:nvPr/>
        </p:nvSpPr>
        <p:spPr bwMode="auto">
          <a:xfrm>
            <a:off x="5773685" y="4007774"/>
            <a:ext cx="56420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>
                <a:solidFill>
                  <a:srgbClr val="0000FF"/>
                </a:solidFill>
              </a:rPr>
              <a:t>0.6</a:t>
            </a:r>
          </a:p>
        </p:txBody>
      </p:sp>
      <p:sp>
        <p:nvSpPr>
          <p:cNvPr id="108634" name="Text Box 90"/>
          <p:cNvSpPr txBox="1">
            <a:spLocks noChangeArrowheads="1"/>
          </p:cNvSpPr>
          <p:nvPr/>
        </p:nvSpPr>
        <p:spPr bwMode="auto">
          <a:xfrm>
            <a:off x="5773685" y="4700734"/>
            <a:ext cx="562600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0.2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8635" name="Text Box 91"/>
          <p:cNvSpPr txBox="1">
            <a:spLocks noChangeArrowheads="1"/>
          </p:cNvSpPr>
          <p:nvPr/>
        </p:nvSpPr>
        <p:spPr bwMode="auto">
          <a:xfrm>
            <a:off x="7192111" y="291627"/>
            <a:ext cx="511304" cy="77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4500" b="1" i="1"/>
              <a:t>P</a:t>
            </a:r>
          </a:p>
        </p:txBody>
      </p:sp>
      <p:sp>
        <p:nvSpPr>
          <p:cNvPr id="108636" name="Text Box 92"/>
          <p:cNvSpPr txBox="1">
            <a:spLocks noChangeArrowheads="1"/>
          </p:cNvSpPr>
          <p:nvPr/>
        </p:nvSpPr>
        <p:spPr bwMode="auto">
          <a:xfrm>
            <a:off x="1947994" y="4196637"/>
            <a:ext cx="556188" cy="77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4500" b="1" i="1"/>
              <a:t>Q</a:t>
            </a:r>
          </a:p>
        </p:txBody>
      </p:sp>
      <p:sp>
        <p:nvSpPr>
          <p:cNvPr id="108637" name="Text Box 93"/>
          <p:cNvSpPr txBox="1">
            <a:spLocks noChangeArrowheads="1"/>
          </p:cNvSpPr>
          <p:nvPr/>
        </p:nvSpPr>
        <p:spPr bwMode="auto">
          <a:xfrm>
            <a:off x="1947995" y="291627"/>
            <a:ext cx="527334" cy="77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4500" b="1" i="1"/>
              <a:t>R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36D4-33AC-44E5-A0C1-297CD8CE53F8}" type="datetime1">
              <a:rPr lang="en-US" smtClean="0"/>
              <a:t>3/20/2016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37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0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0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0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0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0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0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2" dur="500"/>
                                        <p:tgtEl>
                                          <p:spTgt spid="108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5" dur="500"/>
                                        <p:tgtEl>
                                          <p:spTgt spid="108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10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0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0" dur="500"/>
                                        <p:tgtEl>
                                          <p:spTgt spid="108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3" dur="500"/>
                                        <p:tgtEl>
                                          <p:spTgt spid="108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10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10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8" dur="500"/>
                                        <p:tgtEl>
                                          <p:spTgt spid="108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1" dur="500"/>
                                        <p:tgtEl>
                                          <p:spTgt spid="10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4" dur="500"/>
                                        <p:tgtEl>
                                          <p:spTgt spid="108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10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500"/>
                                        <p:tgtEl>
                                          <p:spTgt spid="10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2" dur="500"/>
                                        <p:tgtEl>
                                          <p:spTgt spid="108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5" dur="500"/>
                                        <p:tgtEl>
                                          <p:spTgt spid="10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9" dur="500"/>
                                        <p:tgtEl>
                                          <p:spTgt spid="10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2" dur="500"/>
                                        <p:tgtEl>
                                          <p:spTgt spid="10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1" dur="500"/>
                                        <p:tgtEl>
                                          <p:spTgt spid="108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4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" presetClass="exit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7" dur="500"/>
                                        <p:tgtEl>
                                          <p:spTgt spid="10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1" dur="500"/>
                                        <p:tgtEl>
                                          <p:spTgt spid="10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4" dur="500"/>
                                        <p:tgtEl>
                                          <p:spTgt spid="10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7" dur="500"/>
                                        <p:tgtEl>
                                          <p:spTgt spid="10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5" dur="500"/>
                                        <p:tgtEl>
                                          <p:spTgt spid="108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" presetClass="exit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8" dur="500"/>
                                        <p:tgtEl>
                                          <p:spTgt spid="108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2" dur="500"/>
                                        <p:tgtEl>
                                          <p:spTgt spid="1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5" dur="500"/>
                                        <p:tgtEl>
                                          <p:spTgt spid="10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3" dur="500"/>
                                        <p:tgtEl>
                                          <p:spTgt spid="108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4" presetClass="exit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6" dur="500"/>
                                        <p:tgtEl>
                                          <p:spTgt spid="10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0" dur="500"/>
                                        <p:tgtEl>
                                          <p:spTgt spid="10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3" dur="500"/>
                                        <p:tgtEl>
                                          <p:spTgt spid="10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11" grpId="0" animBg="1"/>
      <p:bldP spid="108628" grpId="0"/>
      <p:bldP spid="108628" grpId="1"/>
      <p:bldP spid="108631" grpId="0"/>
      <p:bldP spid="108631" grpId="1"/>
      <p:bldP spid="108632" grpId="0"/>
      <p:bldP spid="108620" grpId="0"/>
      <p:bldP spid="108620" grpId="1"/>
      <p:bldP spid="108623" grpId="0"/>
      <p:bldP spid="108610" grpId="0" animBg="1"/>
      <p:bldP spid="108610" grpId="1" animBg="1"/>
      <p:bldP spid="108597" grpId="0" animBg="1"/>
      <p:bldP spid="108597" grpId="1" animBg="1"/>
      <p:bldP spid="108582" grpId="0"/>
      <p:bldP spid="108582" grpId="1"/>
      <p:bldP spid="108583" grpId="0"/>
      <p:bldP spid="108583" grpId="1"/>
      <p:bldP spid="108584" grpId="0"/>
      <p:bldP spid="108584" grpId="1"/>
      <p:bldP spid="108585" grpId="0" build="allAtOnce"/>
      <p:bldP spid="108586" grpId="0"/>
      <p:bldP spid="108586" grpId="1"/>
      <p:bldP spid="108587" grpId="0" build="allAtOnce"/>
      <p:bldP spid="108588" grpId="0" build="allAtOnce"/>
      <p:bldP spid="108589" grpId="0"/>
      <p:bldP spid="108589" grpId="1"/>
      <p:bldP spid="108590" grpId="0"/>
      <p:bldP spid="108590" grpId="1"/>
      <p:bldP spid="108591" grpId="0"/>
      <p:bldP spid="108591" grpId="1"/>
      <p:bldP spid="108592" grpId="0"/>
      <p:bldP spid="108592" grpId="1"/>
      <p:bldP spid="108593" grpId="0"/>
      <p:bldP spid="108593" grpId="1"/>
      <p:bldP spid="108594" grpId="0" build="allAtOnce"/>
      <p:bldP spid="108595" grpId="0" build="allAtOnce"/>
      <p:bldP spid="108596" grpId="0" animBg="1"/>
      <p:bldP spid="108596" grpId="1" animBg="1"/>
      <p:bldP spid="108598" grpId="0" animBg="1"/>
      <p:bldP spid="108598" grpId="1" animBg="1"/>
      <p:bldP spid="108598" grpId="2" animBg="1"/>
      <p:bldP spid="108598" grpId="3" animBg="1"/>
      <p:bldP spid="108599" grpId="0" animBg="1"/>
      <p:bldP spid="108599" grpId="1" animBg="1"/>
      <p:bldP spid="108600" grpId="0" animBg="1"/>
      <p:bldP spid="108600" grpId="1" animBg="1"/>
      <p:bldP spid="108601" grpId="0" animBg="1"/>
      <p:bldP spid="108601" grpId="1" animBg="1"/>
      <p:bldP spid="108602" grpId="0" animBg="1"/>
      <p:bldP spid="108602" grpId="1" animBg="1"/>
      <p:bldP spid="108603" grpId="0" animBg="1"/>
      <p:bldP spid="108603" grpId="1" animBg="1"/>
      <p:bldP spid="108604" grpId="0" animBg="1"/>
      <p:bldP spid="108604" grpId="1" animBg="1"/>
      <p:bldP spid="108605" grpId="0" animBg="1"/>
      <p:bldP spid="108606" grpId="0" animBg="1"/>
      <p:bldP spid="108606" grpId="1" animBg="1"/>
      <p:bldP spid="108607" grpId="0" animBg="1"/>
      <p:bldP spid="108607" grpId="1" animBg="1"/>
      <p:bldP spid="108607" grpId="2" animBg="1"/>
      <p:bldP spid="108607" grpId="3" animBg="1"/>
      <p:bldP spid="108608" grpId="0" animBg="1"/>
      <p:bldP spid="108608" grpId="1" animBg="1"/>
      <p:bldP spid="108608" grpId="2" animBg="1"/>
      <p:bldP spid="108608" grpId="3" animBg="1"/>
      <p:bldP spid="108609" grpId="0" animBg="1"/>
      <p:bldP spid="108612" grpId="0"/>
      <p:bldP spid="108612" grpId="1"/>
      <p:bldP spid="108613" grpId="0"/>
      <p:bldP spid="108613" grpId="1"/>
      <p:bldP spid="108614" grpId="0"/>
      <p:bldP spid="108614" grpId="1"/>
      <p:bldP spid="108615" grpId="0"/>
      <p:bldP spid="108616" grpId="0"/>
      <p:bldP spid="108617" grpId="0"/>
      <p:bldP spid="108618" grpId="0" build="allAtOnce"/>
      <p:bldP spid="108618" grpId="1" build="allAtOnce"/>
      <p:bldP spid="108619" grpId="0"/>
      <p:bldP spid="108619" grpId="1"/>
      <p:bldP spid="108621" grpId="0"/>
      <p:bldP spid="108621" grpId="1"/>
      <p:bldP spid="108622" grpId="0"/>
      <p:bldP spid="108622" grpId="1"/>
      <p:bldP spid="108624" grpId="0"/>
      <p:bldP spid="108625" grpId="0"/>
      <p:bldP spid="108626" grpId="0"/>
      <p:bldP spid="108627" grpId="0"/>
      <p:bldP spid="108629" grpId="0"/>
      <p:bldP spid="108630" grpId="0"/>
      <p:bldP spid="108633" grpId="0"/>
      <p:bldP spid="1086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3DE1-3DBF-4CDB-9084-B72DA7C5D7C0}" type="datetime1">
              <a:rPr lang="en-US" smtClean="0"/>
              <a:t>3/20/2016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2035042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 descr="ertekeles_f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270" y="345786"/>
            <a:ext cx="6017379" cy="3410635"/>
          </a:xfrm>
          <a:prstGeom prst="rect">
            <a:avLst/>
          </a:prstGeom>
          <a:noFill/>
        </p:spPr>
      </p:pic>
      <p:pic>
        <p:nvPicPr>
          <p:cNvPr id="102404" name="Picture 4" descr="463891_v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524" y="308290"/>
            <a:ext cx="463957" cy="566588"/>
          </a:xfrm>
          <a:prstGeom prst="rect">
            <a:avLst/>
          </a:prstGeom>
          <a:noFill/>
        </p:spPr>
      </p:pic>
      <p:pic>
        <p:nvPicPr>
          <p:cNvPr id="102405" name="Picture 5" descr="463782_v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7015" y="308290"/>
            <a:ext cx="463956" cy="566588"/>
          </a:xfrm>
          <a:prstGeom prst="rect">
            <a:avLst/>
          </a:prstGeom>
          <a:noFill/>
        </p:spPr>
      </p:pic>
      <p:pic>
        <p:nvPicPr>
          <p:cNvPr id="102406" name="Picture 6" descr="463738_v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45543" y="308290"/>
            <a:ext cx="463957" cy="566588"/>
          </a:xfrm>
          <a:prstGeom prst="rect">
            <a:avLst/>
          </a:prstGeom>
          <a:noFill/>
        </p:spPr>
      </p:pic>
      <p:pic>
        <p:nvPicPr>
          <p:cNvPr id="102407" name="Picture 7" descr="463598_vsmal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6034" y="308290"/>
            <a:ext cx="463956" cy="566588"/>
          </a:xfrm>
          <a:prstGeom prst="rect">
            <a:avLst/>
          </a:prstGeom>
          <a:noFill/>
        </p:spPr>
      </p:pic>
      <p:pic>
        <p:nvPicPr>
          <p:cNvPr id="102408" name="Picture 8" descr="463699_v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27504" y="308290"/>
            <a:ext cx="463957" cy="566588"/>
          </a:xfrm>
          <a:prstGeom prst="rect">
            <a:avLst/>
          </a:prstGeom>
          <a:noFill/>
        </p:spPr>
      </p:pic>
      <p:sp>
        <p:nvSpPr>
          <p:cNvPr id="102409" name="Line 9"/>
          <p:cNvSpPr>
            <a:spLocks noChangeShapeType="1"/>
          </p:cNvSpPr>
          <p:nvPr/>
        </p:nvSpPr>
        <p:spPr bwMode="auto">
          <a:xfrm>
            <a:off x="2585349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3364858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>
            <a:off x="4144369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>
            <a:off x="4923878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5703389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>
            <a:off x="6482898" y="291626"/>
            <a:ext cx="0" cy="346479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15" name="Text Box 15"/>
          <p:cNvSpPr txBox="1">
            <a:spLocks noChangeArrowheads="1"/>
          </p:cNvSpPr>
          <p:nvPr/>
        </p:nvSpPr>
        <p:spPr bwMode="auto">
          <a:xfrm>
            <a:off x="2797801" y="1110956"/>
            <a:ext cx="323752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1</a:t>
            </a:r>
            <a:endParaRPr lang="en-US" sz="3000"/>
          </a:p>
        </p:txBody>
      </p:sp>
      <p:sp>
        <p:nvSpPr>
          <p:cNvPr id="102416" name="Text Box 16"/>
          <p:cNvSpPr txBox="1">
            <a:spLocks noChangeArrowheads="1"/>
          </p:cNvSpPr>
          <p:nvPr/>
        </p:nvSpPr>
        <p:spPr bwMode="auto">
          <a:xfrm>
            <a:off x="3507015" y="1110956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5136330" y="1110956"/>
            <a:ext cx="386270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3</a:t>
            </a:r>
            <a:endParaRPr lang="en-US" sz="3000"/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5136330" y="2055269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2419" name="Text Box 19"/>
          <p:cNvSpPr txBox="1">
            <a:spLocks noChangeArrowheads="1"/>
          </p:cNvSpPr>
          <p:nvPr/>
        </p:nvSpPr>
        <p:spPr bwMode="auto">
          <a:xfrm>
            <a:off x="2797801" y="3063462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2420" name="Text Box 20"/>
          <p:cNvSpPr txBox="1">
            <a:spLocks noChangeArrowheads="1"/>
          </p:cNvSpPr>
          <p:nvPr/>
        </p:nvSpPr>
        <p:spPr bwMode="auto">
          <a:xfrm>
            <a:off x="5915841" y="3063462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4286524" y="2055269"/>
            <a:ext cx="40710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4</a:t>
            </a:r>
            <a:endParaRPr lang="en-US" sz="3000"/>
          </a:p>
        </p:txBody>
      </p:sp>
      <p:sp>
        <p:nvSpPr>
          <p:cNvPr id="102422" name="Text Box 22"/>
          <p:cNvSpPr txBox="1">
            <a:spLocks noChangeArrowheads="1"/>
          </p:cNvSpPr>
          <p:nvPr/>
        </p:nvSpPr>
        <p:spPr bwMode="auto">
          <a:xfrm>
            <a:off x="4356821" y="3063462"/>
            <a:ext cx="387872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/>
              <a:t>2</a:t>
            </a:r>
            <a:endParaRPr lang="en-US" sz="3000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>
            <a:off x="6695350" y="984585"/>
            <a:ext cx="1559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>
            <a:off x="6695350" y="1866406"/>
            <a:ext cx="1559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26" name="Line 26"/>
          <p:cNvSpPr>
            <a:spLocks noChangeShapeType="1"/>
          </p:cNvSpPr>
          <p:nvPr/>
        </p:nvSpPr>
        <p:spPr bwMode="auto">
          <a:xfrm>
            <a:off x="6695350" y="2810719"/>
            <a:ext cx="1559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 flipV="1">
            <a:off x="6695350" y="3755032"/>
            <a:ext cx="1559020" cy="13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28" name="Line 28"/>
          <p:cNvSpPr>
            <a:spLocks noChangeShapeType="1"/>
          </p:cNvSpPr>
          <p:nvPr/>
        </p:nvSpPr>
        <p:spPr bwMode="auto">
          <a:xfrm flipH="1">
            <a:off x="6695350" y="984586"/>
            <a:ext cx="0" cy="2771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 flipH="1">
            <a:off x="8254369" y="984586"/>
            <a:ext cx="0" cy="2771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 flipH="1">
            <a:off x="7474860" y="984586"/>
            <a:ext cx="0" cy="2771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585349" y="3881403"/>
            <a:ext cx="38975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585349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3364858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>
            <a:off x="4144369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>
            <a:off x="4923878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>
            <a:off x="5703389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>
            <a:off x="6482898" y="3881404"/>
            <a:ext cx="0" cy="138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>
            <a:off x="2585349" y="5267321"/>
            <a:ext cx="38975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>
            <a:off x="2585349" y="4574362"/>
            <a:ext cx="38975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5698" tIns="42849" rIns="85698" bIns="42849"/>
          <a:lstStyle/>
          <a:p>
            <a:endParaRPr lang="hu-HU"/>
          </a:p>
        </p:txBody>
      </p:sp>
      <p:sp>
        <p:nvSpPr>
          <p:cNvPr id="102440" name="Text Box 40"/>
          <p:cNvSpPr txBox="1">
            <a:spLocks noChangeArrowheads="1"/>
          </p:cNvSpPr>
          <p:nvPr/>
        </p:nvSpPr>
        <p:spPr bwMode="auto">
          <a:xfrm>
            <a:off x="2657207" y="4007774"/>
            <a:ext cx="496876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1.5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2" name="Text Box 42"/>
          <p:cNvSpPr txBox="1">
            <a:spLocks noChangeArrowheads="1"/>
          </p:cNvSpPr>
          <p:nvPr/>
        </p:nvSpPr>
        <p:spPr bwMode="auto">
          <a:xfrm>
            <a:off x="2585349" y="4700734"/>
            <a:ext cx="707651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1.0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3436717" y="4007774"/>
            <a:ext cx="504892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2.1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3436717" y="4700734"/>
            <a:ext cx="57542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0.8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5" name="Text Box 45"/>
          <p:cNvSpPr txBox="1">
            <a:spLocks noChangeArrowheads="1"/>
          </p:cNvSpPr>
          <p:nvPr/>
        </p:nvSpPr>
        <p:spPr bwMode="auto">
          <a:xfrm>
            <a:off x="4144369" y="4007774"/>
            <a:ext cx="578630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 </a:t>
            </a:r>
            <a:r>
              <a:rPr lang="hu-HU" sz="2200" dirty="0" smtClean="0">
                <a:solidFill>
                  <a:srgbClr val="0000FF"/>
                </a:solidFill>
              </a:rPr>
              <a:t>1.0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6" name="Text Box 46"/>
          <p:cNvSpPr txBox="1">
            <a:spLocks noChangeArrowheads="1"/>
          </p:cNvSpPr>
          <p:nvPr/>
        </p:nvSpPr>
        <p:spPr bwMode="auto">
          <a:xfrm>
            <a:off x="4144369" y="4700734"/>
            <a:ext cx="570615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>
                <a:solidFill>
                  <a:srgbClr val="0000FF"/>
                </a:solidFill>
              </a:rPr>
              <a:t> </a:t>
            </a:r>
            <a:r>
              <a:rPr lang="hu-HU" sz="2200" dirty="0" smtClean="0">
                <a:solidFill>
                  <a:srgbClr val="0000FF"/>
                </a:solidFill>
              </a:rPr>
              <a:t>1.6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7" name="Text Box 47"/>
          <p:cNvSpPr txBox="1">
            <a:spLocks noChangeArrowheads="1"/>
          </p:cNvSpPr>
          <p:nvPr/>
        </p:nvSpPr>
        <p:spPr bwMode="auto">
          <a:xfrm>
            <a:off x="4995737" y="4700734"/>
            <a:ext cx="517716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1.8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48" name="Text Box 48"/>
          <p:cNvSpPr txBox="1">
            <a:spLocks noChangeArrowheads="1"/>
          </p:cNvSpPr>
          <p:nvPr/>
        </p:nvSpPr>
        <p:spPr bwMode="auto">
          <a:xfrm>
            <a:off x="4923878" y="4007774"/>
            <a:ext cx="61229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>
                <a:solidFill>
                  <a:srgbClr val="0000FF"/>
                </a:solidFill>
              </a:rPr>
              <a:t> 0.7</a:t>
            </a:r>
          </a:p>
        </p:txBody>
      </p:sp>
      <p:sp>
        <p:nvSpPr>
          <p:cNvPr id="102449" name="Text Box 49"/>
          <p:cNvSpPr txBox="1">
            <a:spLocks noChangeArrowheads="1"/>
          </p:cNvSpPr>
          <p:nvPr/>
        </p:nvSpPr>
        <p:spPr bwMode="auto">
          <a:xfrm>
            <a:off x="5773685" y="4007774"/>
            <a:ext cx="506494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>
                <a:solidFill>
                  <a:srgbClr val="0000FF"/>
                </a:solidFill>
              </a:rPr>
              <a:t>1.6</a:t>
            </a:r>
          </a:p>
        </p:txBody>
      </p:sp>
      <p:sp>
        <p:nvSpPr>
          <p:cNvPr id="102450" name="Text Box 50"/>
          <p:cNvSpPr txBox="1">
            <a:spLocks noChangeArrowheads="1"/>
          </p:cNvSpPr>
          <p:nvPr/>
        </p:nvSpPr>
        <p:spPr bwMode="auto">
          <a:xfrm>
            <a:off x="5773685" y="4700734"/>
            <a:ext cx="572218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0.0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51" name="Text Box 51"/>
          <p:cNvSpPr txBox="1">
            <a:spLocks noChangeArrowheads="1"/>
          </p:cNvSpPr>
          <p:nvPr/>
        </p:nvSpPr>
        <p:spPr bwMode="auto">
          <a:xfrm>
            <a:off x="6767208" y="1173448"/>
            <a:ext cx="1557458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1.4     1.1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53" name="Text Box 53"/>
          <p:cNvSpPr txBox="1">
            <a:spLocks noChangeArrowheads="1"/>
          </p:cNvSpPr>
          <p:nvPr/>
        </p:nvSpPr>
        <p:spPr bwMode="auto">
          <a:xfrm>
            <a:off x="6767209" y="2055269"/>
            <a:ext cx="1629317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0.9     1.9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55" name="Text Box 55"/>
          <p:cNvSpPr txBox="1">
            <a:spLocks noChangeArrowheads="1"/>
          </p:cNvSpPr>
          <p:nvPr/>
        </p:nvSpPr>
        <p:spPr bwMode="auto">
          <a:xfrm>
            <a:off x="6767208" y="2999582"/>
            <a:ext cx="1699613" cy="4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698" tIns="42849" rIns="85698" bIns="42849">
            <a:spAutoFit/>
          </a:bodyPr>
          <a:lstStyle/>
          <a:p>
            <a:r>
              <a:rPr lang="hu-HU" sz="2200" dirty="0" smtClean="0">
                <a:solidFill>
                  <a:srgbClr val="0000FF"/>
                </a:solidFill>
              </a:rPr>
              <a:t>2.5    </a:t>
            </a:r>
            <a:r>
              <a:rPr lang="hu-HU" sz="2200" dirty="0">
                <a:solidFill>
                  <a:srgbClr val="0000FF"/>
                </a:solidFill>
              </a:rPr>
              <a:t>-</a:t>
            </a:r>
            <a:r>
              <a:rPr lang="hu-HU" sz="2200" dirty="0" smtClean="0">
                <a:solidFill>
                  <a:srgbClr val="0000FF"/>
                </a:solidFill>
              </a:rPr>
              <a:t>0.3</a:t>
            </a:r>
            <a:endParaRPr lang="hu-HU" sz="2200" dirty="0">
              <a:solidFill>
                <a:srgbClr val="0000FF"/>
              </a:solidFill>
            </a:endParaRPr>
          </a:p>
        </p:txBody>
      </p:sp>
      <p:sp>
        <p:nvSpPr>
          <p:cNvPr id="102497" name="Text Box 97"/>
          <p:cNvSpPr txBox="1">
            <a:spLocks noChangeArrowheads="1"/>
          </p:cNvSpPr>
          <p:nvPr/>
        </p:nvSpPr>
        <p:spPr bwMode="auto">
          <a:xfrm>
            <a:off x="7192111" y="291627"/>
            <a:ext cx="511304" cy="77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4500" b="1" i="1"/>
              <a:t>P</a:t>
            </a:r>
          </a:p>
        </p:txBody>
      </p:sp>
      <p:sp>
        <p:nvSpPr>
          <p:cNvPr id="102498" name="Text Box 98"/>
          <p:cNvSpPr txBox="1">
            <a:spLocks noChangeArrowheads="1"/>
          </p:cNvSpPr>
          <p:nvPr/>
        </p:nvSpPr>
        <p:spPr bwMode="auto">
          <a:xfrm>
            <a:off x="1947994" y="4196637"/>
            <a:ext cx="556188" cy="77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4500" b="1" i="1"/>
              <a:t>Q</a:t>
            </a:r>
          </a:p>
        </p:txBody>
      </p:sp>
      <p:sp>
        <p:nvSpPr>
          <p:cNvPr id="102499" name="Text Box 99"/>
          <p:cNvSpPr txBox="1">
            <a:spLocks noChangeArrowheads="1"/>
          </p:cNvSpPr>
          <p:nvPr/>
        </p:nvSpPr>
        <p:spPr bwMode="auto">
          <a:xfrm>
            <a:off x="1947995" y="291627"/>
            <a:ext cx="527334" cy="77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r>
              <a:rPr lang="hu-HU" sz="4500" b="1" i="1"/>
              <a:t>R</a:t>
            </a:r>
          </a:p>
        </p:txBody>
      </p:sp>
      <p:sp>
        <p:nvSpPr>
          <p:cNvPr id="102500" name="Text Box 100"/>
          <p:cNvSpPr txBox="1">
            <a:spLocks noChangeArrowheads="1"/>
          </p:cNvSpPr>
          <p:nvPr/>
        </p:nvSpPr>
        <p:spPr bwMode="auto">
          <a:xfrm>
            <a:off x="4144369" y="1109568"/>
            <a:ext cx="684428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3.3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102501" name="Text Box 101"/>
          <p:cNvSpPr txBox="1">
            <a:spLocks noChangeArrowheads="1"/>
          </p:cNvSpPr>
          <p:nvPr/>
        </p:nvSpPr>
        <p:spPr bwMode="auto">
          <a:xfrm>
            <a:off x="5703389" y="1109568"/>
            <a:ext cx="706870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2.4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102502" name="Text Box 102"/>
          <p:cNvSpPr txBox="1">
            <a:spLocks noChangeArrowheads="1"/>
          </p:cNvSpPr>
          <p:nvPr/>
        </p:nvSpPr>
        <p:spPr bwMode="auto">
          <a:xfrm>
            <a:off x="2515052" y="2055269"/>
            <a:ext cx="870377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-0.5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102503" name="Text Box 103"/>
          <p:cNvSpPr txBox="1">
            <a:spLocks noChangeArrowheads="1"/>
          </p:cNvSpPr>
          <p:nvPr/>
        </p:nvSpPr>
        <p:spPr bwMode="auto">
          <a:xfrm>
            <a:off x="3364859" y="2055269"/>
            <a:ext cx="676413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3.5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102504" name="Text Box 104"/>
          <p:cNvSpPr txBox="1">
            <a:spLocks noChangeArrowheads="1"/>
          </p:cNvSpPr>
          <p:nvPr/>
        </p:nvSpPr>
        <p:spPr bwMode="auto">
          <a:xfrm>
            <a:off x="5703389" y="2055269"/>
            <a:ext cx="613896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1.5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102505" name="Text Box 105"/>
          <p:cNvSpPr txBox="1">
            <a:spLocks noChangeArrowheads="1"/>
          </p:cNvSpPr>
          <p:nvPr/>
        </p:nvSpPr>
        <p:spPr bwMode="auto">
          <a:xfrm>
            <a:off x="4923879" y="3062074"/>
            <a:ext cx="559394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1.1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102506" name="Text Box 106"/>
          <p:cNvSpPr txBox="1">
            <a:spLocks noChangeArrowheads="1"/>
          </p:cNvSpPr>
          <p:nvPr/>
        </p:nvSpPr>
        <p:spPr bwMode="auto">
          <a:xfrm>
            <a:off x="3364859" y="3062074"/>
            <a:ext cx="711679" cy="5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5698" tIns="42849" rIns="85698" bIns="42849">
            <a:spAutoFit/>
          </a:bodyPr>
          <a:lstStyle/>
          <a:p>
            <a:pPr marL="321366" indent="-321366">
              <a:spcBef>
                <a:spcPct val="20000"/>
              </a:spcBef>
            </a:pPr>
            <a:r>
              <a:rPr lang="hu-HU" sz="3000">
                <a:solidFill>
                  <a:srgbClr val="A21F2E"/>
                </a:solidFill>
              </a:rPr>
              <a:t>4.9</a:t>
            </a:r>
            <a:endParaRPr lang="en-US" sz="3000">
              <a:solidFill>
                <a:srgbClr val="A21F2E"/>
              </a:solidFill>
            </a:endParaRP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05AC-27FB-40B8-83FA-83063BFCC96A}" type="datetime1">
              <a:rPr lang="en-US" smtClean="0"/>
              <a:t>3/20/2016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64520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0" grpId="0"/>
      <p:bldP spid="102501" grpId="0"/>
      <p:bldP spid="102502" grpId="0"/>
      <p:bldP spid="102503" grpId="0"/>
      <p:bldP spid="102504" grpId="0"/>
      <p:bldP spid="102505" grpId="0"/>
      <p:bldP spid="1025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investors interested</a:t>
            </a:r>
            <a:endParaRPr lang="en-US" dirty="0"/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0838-E894-4F03-BDFD-899C27A38807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</a:p>
          <a:p>
            <a:r>
              <a:rPr lang="en-US" dirty="0"/>
              <a:t>Team </a:t>
            </a:r>
            <a:endParaRPr lang="en-US" dirty="0" smtClean="0"/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Business model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2" name="Picture 4" descr="http://www.blogforprofit.net/wp-content/uploads/2015/01/make-money-on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20" y="1799999"/>
            <a:ext cx="5142856" cy="34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75" y="450000"/>
            <a:ext cx="8085600" cy="964800"/>
          </a:xfrm>
        </p:spPr>
        <p:txBody>
          <a:bodyPr/>
          <a:lstStyle/>
          <a:p>
            <a:r>
              <a:rPr lang="en-US" dirty="0" smtClean="0"/>
              <a:t>Netflix Prize demo /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 2009 we created a public demo mainly for investors</a:t>
            </a:r>
          </a:p>
          <a:p>
            <a:pPr marL="342900" indent="-342900"/>
            <a:r>
              <a:rPr lang="en-US" dirty="0" smtClean="0"/>
              <a:t>Users can rate movies and get recommendations</a:t>
            </a:r>
          </a:p>
          <a:p>
            <a:pPr marL="342900" indent="-342900"/>
            <a:r>
              <a:rPr lang="en-US" dirty="0" smtClean="0"/>
              <a:t>What do you expect from a demo?</a:t>
            </a:r>
          </a:p>
          <a:p>
            <a:pPr marL="800100" lvl="1" indent="-342900"/>
            <a:r>
              <a:rPr lang="en-US" dirty="0" smtClean="0"/>
              <a:t>Be relevant even after 1 rating</a:t>
            </a:r>
          </a:p>
          <a:p>
            <a:pPr marL="800100" lvl="1" indent="-342900"/>
            <a:r>
              <a:rPr lang="en-US" dirty="0" smtClean="0"/>
              <a:t>Users will </a:t>
            </a:r>
            <a:r>
              <a:rPr lang="en-US" smtClean="0"/>
              <a:t>provide their </a:t>
            </a:r>
            <a:r>
              <a:rPr lang="en-US" dirty="0" smtClean="0"/>
              <a:t>favorite movies first</a:t>
            </a:r>
          </a:p>
          <a:p>
            <a:pPr marL="800100" lvl="1" indent="-342900"/>
            <a:r>
              <a:rPr lang="en-US" dirty="0" smtClean="0"/>
              <a:t>Be relevant after 2 ratings: both movies should affect the results</a:t>
            </a:r>
          </a:p>
          <a:p>
            <a:pPr marL="80010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Prize demo /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8085600" cy="1629001"/>
          </a:xfrm>
        </p:spPr>
        <p:txBody>
          <a:bodyPr>
            <a:normAutofit fontScale="70000" lnSpcReduction="20000"/>
          </a:bodyPr>
          <a:lstStyle/>
          <a:p>
            <a:pPr marL="342900" indent="-342900"/>
            <a:r>
              <a:rPr lang="en-US" dirty="0" smtClean="0"/>
              <a:t>Using a good MF model with K=200 factors and biases</a:t>
            </a:r>
          </a:p>
          <a:p>
            <a:pPr marL="342900" indent="-342900"/>
            <a:r>
              <a:rPr lang="en-US" dirty="0" smtClean="0"/>
              <a:t>Use linear regression to compute user feature vector</a:t>
            </a:r>
          </a:p>
          <a:p>
            <a:pPr marL="342900" indent="-342900"/>
            <a:r>
              <a:rPr lang="en-US" dirty="0" smtClean="0"/>
              <a:t>Recs after rating a romantic movie </a:t>
            </a:r>
            <a:r>
              <a:rPr lang="en-US" dirty="0" err="1" smtClean="0"/>
              <a:t>Notting</a:t>
            </a:r>
            <a:r>
              <a:rPr lang="en-US" dirty="0" smtClean="0"/>
              <a:t> </a:t>
            </a:r>
            <a:r>
              <a:rPr lang="en-US" dirty="0"/>
              <a:t>Hill, </a:t>
            </a:r>
            <a:r>
              <a:rPr lang="en-US" dirty="0" smtClean="0"/>
              <a:t>1999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21756"/>
              </p:ext>
            </p:extLst>
          </p:nvPr>
        </p:nvGraphicFramePr>
        <p:xfrm>
          <a:off x="520463" y="2971144"/>
          <a:ext cx="7616264" cy="2254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019"/>
                <a:gridCol w="1138404"/>
                <a:gridCol w="5933841"/>
              </a:tblGrid>
              <a:tr h="375286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2000" b="1" baseline="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The_Shawshank_Redemption</a:t>
                      </a:r>
                      <a:r>
                        <a:rPr lang="en-US" dirty="0" smtClean="0"/>
                        <a:t>/1994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4.6858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House,_M.D.:_Season_1/2004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4.6825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Lost:_Season_1/2004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18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Anne_of_Green_Gables:_</a:t>
                      </a:r>
                      <a:r>
                        <a:rPr lang="en-US" dirty="0" err="1" smtClean="0"/>
                        <a:t>The_Sequel</a:t>
                      </a:r>
                      <a:r>
                        <a:rPr lang="en-US" dirty="0" smtClean="0"/>
                        <a:t>/1987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4.5497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Lord_of_the_Rings:_</a:t>
                      </a:r>
                      <a:r>
                        <a:rPr lang="en-US" dirty="0" err="1" smtClean="0"/>
                        <a:t>The_Return_of_the_King</a:t>
                      </a:r>
                      <a:r>
                        <a:rPr lang="en-US" dirty="0" smtClean="0"/>
                        <a:t>/2003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Prize demo / 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8085600" cy="1629001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dirty="0" smtClean="0"/>
              <a:t>Idea: turn off item bias during recommendation.</a:t>
            </a:r>
          </a:p>
          <a:p>
            <a:pPr marL="342900" indent="-342900"/>
            <a:r>
              <a:rPr lang="en-US" dirty="0" smtClean="0"/>
              <a:t>Result are fully relevant</a:t>
            </a:r>
          </a:p>
          <a:p>
            <a:pPr marL="342900" indent="-342900"/>
            <a:r>
              <a:rPr lang="en-US" dirty="0" smtClean="0"/>
              <a:t>Even with 10 factors, it is very good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67639"/>
              </p:ext>
            </p:extLst>
          </p:nvPr>
        </p:nvGraphicFramePr>
        <p:xfrm>
          <a:off x="526587" y="2971144"/>
          <a:ext cx="7616267" cy="2254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76"/>
                <a:gridCol w="1137450"/>
                <a:gridCol w="5933841"/>
              </a:tblGrid>
              <a:tr h="375286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20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Love_Actually</a:t>
                      </a:r>
                      <a:r>
                        <a:rPr lang="en-US" dirty="0" smtClean="0"/>
                        <a:t>/2003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Runaway_Bride</a:t>
                      </a:r>
                      <a:r>
                        <a:rPr lang="en-US" dirty="0" smtClean="0"/>
                        <a:t>/1999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4.2811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My_Best_Friend's_Wedding</a:t>
                      </a:r>
                      <a:r>
                        <a:rPr lang="en-US" dirty="0" smtClean="0"/>
                        <a:t>/1997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18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4.2790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You've_Got_Mail</a:t>
                      </a:r>
                      <a:r>
                        <a:rPr lang="en-US" dirty="0" smtClean="0"/>
                        <a:t>/1998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4.1564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About_a_Boy</a:t>
                      </a:r>
                      <a:r>
                        <a:rPr lang="en-US" dirty="0" smtClean="0"/>
                        <a:t>/2002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8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 to colleagues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6C06-7617-41BA-9A01-D592C37AA5D4}" type="datetime1">
              <a:rPr lang="en-US" smtClean="0"/>
              <a:t>3/20/2016</a:t>
            </a:fld>
            <a:endParaRPr lang="hu-HU"/>
          </a:p>
        </p:txBody>
      </p:sp>
      <p:sp>
        <p:nvSpPr>
          <p:cNvPr id="7" name="Rectangle 9"/>
          <p:cNvSpPr/>
          <p:nvPr/>
        </p:nvSpPr>
        <p:spPr>
          <a:xfrm>
            <a:off x="925776" y="1958945"/>
            <a:ext cx="4135361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Bottyán</a:t>
            </a:r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 </a:t>
            </a:r>
            <a:r>
              <a:rPr 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Németh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Product </a:t>
            </a:r>
            <a:r>
              <a:rPr lang="en-US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Owner and </a:t>
            </a: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co-founder</a:t>
            </a:r>
            <a:endParaRPr lang="en-US" sz="1600" i="1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925775" y="2862084"/>
            <a:ext cx="4135363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István</a:t>
            </a:r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 </a:t>
            </a:r>
            <a:r>
              <a:rPr 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Pilászy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Head </a:t>
            </a:r>
            <a:r>
              <a:rPr lang="en-US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of </a:t>
            </a: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Development </a:t>
            </a:r>
            <a:r>
              <a:rPr lang="en-US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and </a:t>
            </a: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co-founder</a:t>
            </a:r>
            <a:endParaRPr lang="en-US" sz="1600" i="1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925775" y="3775328"/>
            <a:ext cx="4135363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Balázs</a:t>
            </a:r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 </a:t>
            </a:r>
            <a:r>
              <a:rPr 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Hidasi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Head </a:t>
            </a:r>
            <a:r>
              <a:rPr lang="en-US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of Data Mining &amp; </a:t>
            </a: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Research</a:t>
            </a:r>
            <a:endParaRPr lang="en-US" sz="1600" i="1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</p:txBody>
      </p:sp>
      <p:sp>
        <p:nvSpPr>
          <p:cNvPr id="10" name="Rectangle 21"/>
          <p:cNvSpPr/>
          <p:nvPr/>
        </p:nvSpPr>
        <p:spPr>
          <a:xfrm>
            <a:off x="5809776" y="1958945"/>
            <a:ext cx="413536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hu-HU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Gábor </a:t>
            </a:r>
            <a:r>
              <a:rPr lang="hu-HU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Vincze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Head </a:t>
            </a:r>
            <a:r>
              <a:rPr lang="en-US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of </a:t>
            </a:r>
            <a:r>
              <a:rPr lang="hu-HU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Global </a:t>
            </a:r>
            <a:r>
              <a:rPr lang="hu-HU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Service</a:t>
            </a:r>
            <a:endParaRPr lang="en-US" sz="1600" i="1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</p:txBody>
      </p:sp>
      <p:pic>
        <p:nvPicPr>
          <p:cNvPr id="11" name="Picture 6" descr="http://www.gravityrd.com/sites/default/files/BottyanNemeth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" y="1973952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gravityrd.com/sites/default/files/IstvanPilasz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" y="2889233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ravityrd.com/sites/default/files/GaborVincze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28" y="2013067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gravityrd.com/sites/default/files/BalazsHidasi_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" y="3775328"/>
            <a:ext cx="734901" cy="7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28" y="2932602"/>
            <a:ext cx="731520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21"/>
          <p:cNvSpPr/>
          <p:nvPr/>
        </p:nvSpPr>
        <p:spPr>
          <a:xfrm>
            <a:off x="5809776" y="2818765"/>
            <a:ext cx="413536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hu-HU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György </a:t>
            </a:r>
            <a:r>
              <a:rPr lang="hu-HU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Dózsa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Head </a:t>
            </a:r>
            <a:r>
              <a:rPr lang="en-US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of </a:t>
            </a:r>
            <a:r>
              <a:rPr lang="sk-SK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Web </a:t>
            </a:r>
            <a:r>
              <a:rPr lang="sk-SK" sz="1600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Integrations</a:t>
            </a:r>
            <a:endParaRPr lang="en-US" sz="1600" i="1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4952028" y="4134446"/>
            <a:ext cx="413536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  <a:spcBef>
                <a:spcPts val="300"/>
              </a:spcBef>
              <a:buClr>
                <a:srgbClr val="3076AD"/>
              </a:buClr>
              <a:buSzPct val="120000"/>
            </a:pPr>
            <a:r>
              <a:rPr 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Exo 2 Light" panose="00000400000000000000" pitchFamily="2" charset="-18"/>
              </a:rPr>
              <a:t>and many others…</a:t>
            </a:r>
            <a:endParaRPr lang="en-US" sz="1600" i="1" dirty="0">
              <a:solidFill>
                <a:prstClr val="black">
                  <a:lumMod val="65000"/>
                  <a:lumOff val="35000"/>
                </a:prstClr>
              </a:solidFill>
              <a:latin typeface="Exo 2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59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Prize demo / 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8085600" cy="1629001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Now give </a:t>
            </a:r>
            <a:r>
              <a:rPr lang="en-US" dirty="0"/>
              <a:t>5-star rating to Saving Private Ryan / 1998</a:t>
            </a:r>
            <a:endParaRPr lang="en-US" dirty="0" smtClean="0"/>
          </a:p>
          <a:p>
            <a:pPr marL="342900" indent="-342900"/>
            <a:r>
              <a:rPr lang="en-US" dirty="0" smtClean="0"/>
              <a:t>Almost no change in the list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170384"/>
              </p:ext>
            </p:extLst>
          </p:nvPr>
        </p:nvGraphicFramePr>
        <p:xfrm>
          <a:off x="526587" y="2971144"/>
          <a:ext cx="7616267" cy="2254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76"/>
                <a:gridCol w="1137450"/>
                <a:gridCol w="5933841"/>
              </a:tblGrid>
              <a:tr h="375286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20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4.5911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You've_Got_Mail</a:t>
                      </a:r>
                      <a:r>
                        <a:rPr lang="en-US" dirty="0" smtClean="0"/>
                        <a:t>/1998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Love_Actually</a:t>
                      </a:r>
                      <a:r>
                        <a:rPr lang="en-US" dirty="0" smtClean="0"/>
                        <a:t>/2003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4.3944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Sleepless_in_Seattle</a:t>
                      </a:r>
                      <a:r>
                        <a:rPr lang="en-US" dirty="0" smtClean="0"/>
                        <a:t>/1993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18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4.3625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Runaway_Bride</a:t>
                      </a:r>
                      <a:r>
                        <a:rPr lang="en-US" dirty="0" smtClean="0"/>
                        <a:t>/1999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4.3274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My_Best_Friend's_Wedding</a:t>
                      </a:r>
                      <a:r>
                        <a:rPr lang="en-US" dirty="0" smtClean="0"/>
                        <a:t>/1997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2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Prize demo / 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8085600" cy="1629001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dirty="0" smtClean="0"/>
              <a:t>Idea: set item biases to zero before computing user feature vector</a:t>
            </a:r>
          </a:p>
          <a:p>
            <a:pPr marL="342900" indent="-342900"/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rec is romantic + war</a:t>
            </a:r>
          </a:p>
          <a:p>
            <a:pPr marL="342900" indent="-342900"/>
            <a:r>
              <a:rPr lang="en-US" dirty="0" smtClean="0"/>
              <a:t>Conclusion: MF is good, but rating and ranking are very different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78366"/>
              </p:ext>
            </p:extLst>
          </p:nvPr>
        </p:nvGraphicFramePr>
        <p:xfrm>
          <a:off x="526587" y="2971144"/>
          <a:ext cx="7616267" cy="2254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76"/>
                <a:gridCol w="1137450"/>
                <a:gridCol w="5933841"/>
              </a:tblGrid>
              <a:tr h="375286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20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4.5094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You've_Got_Mail</a:t>
                      </a:r>
                      <a:r>
                        <a:rPr lang="en-US" dirty="0" smtClean="0"/>
                        <a:t>/1998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4.3445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Black_Hawk_Down</a:t>
                      </a:r>
                      <a:r>
                        <a:rPr lang="en-US" dirty="0" smtClean="0"/>
                        <a:t>/2001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Sleepless_in_Seattle</a:t>
                      </a:r>
                      <a:r>
                        <a:rPr lang="en-US" dirty="0" smtClean="0"/>
                        <a:t>/1993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1800" b="1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Love_Actually</a:t>
                      </a:r>
                      <a:r>
                        <a:rPr lang="en-US" dirty="0" smtClean="0"/>
                        <a:t>/2003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!</a:t>
                      </a:r>
                      <a:endParaRPr lang="en-US" b="1" baseline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4.2805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Apollo_13/1995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0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rough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4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model question</a:t>
            </a:r>
            <a:endParaRPr lang="en-US" dirty="0"/>
          </a:p>
        </p:txBody>
      </p:sp>
      <p:pic>
        <p:nvPicPr>
          <p:cNvPr id="3074" name="Picture 2" descr="https://upload.wikimedia.org/wikipedia/commons/8/8b/Trabbi_601-S_3828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r="4196"/>
          <a:stretch/>
        </p:blipFill>
        <p:spPr bwMode="auto">
          <a:xfrm>
            <a:off x="566057" y="1830298"/>
            <a:ext cx="3690257" cy="29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dn.autocar.co.uk/sites/autocar.co.uk/files/styles/gallery_slide/public/rolls-royce-wraith-rt-0003.JPG?itok=1Nm8HQPP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107"/>
          <a:stretch/>
        </p:blipFill>
        <p:spPr bwMode="auto">
          <a:xfrm>
            <a:off x="4615537" y="1830298"/>
            <a:ext cx="4027714" cy="29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235016" y="4903644"/>
            <a:ext cx="2352339" cy="6045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Trabant</a:t>
            </a:r>
            <a:endParaRPr lang="en-US" dirty="0" smtClean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502216" y="4903644"/>
            <a:ext cx="2352339" cy="6045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Rolls Royce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49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model: </a:t>
            </a:r>
            <a:r>
              <a:rPr lang="en-US" dirty="0" err="1" smtClean="0"/>
              <a:t>Trabant</a:t>
            </a:r>
            <a:r>
              <a:rPr lang="en-US" dirty="0" smtClean="0"/>
              <a:t> vs. Rolls Royce</a:t>
            </a:r>
            <a:endParaRPr lang="en-US" dirty="0"/>
          </a:p>
        </p:txBody>
      </p:sp>
      <p:pic>
        <p:nvPicPr>
          <p:cNvPr id="3074" name="Picture 2" descr="https://upload.wikimedia.org/wikipedia/commons/8/8b/Trabbi_601-S_3828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r="4196"/>
          <a:stretch/>
        </p:blipFill>
        <p:spPr bwMode="auto">
          <a:xfrm>
            <a:off x="566057" y="1830298"/>
            <a:ext cx="3690257" cy="29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dn.autocar.co.uk/sites/autocar.co.uk/files/styles/gallery_slide/public/rolls-royce-wraith-rt-0003.JPG?itok=1Nm8HQPP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107"/>
          <a:stretch/>
        </p:blipFill>
        <p:spPr bwMode="auto">
          <a:xfrm>
            <a:off x="4615537" y="1830298"/>
            <a:ext cx="4027714" cy="29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566057" y="1830297"/>
            <a:ext cx="3690257" cy="31444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Cheap for client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Simple functionality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Low performance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No customization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Limited warranty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Works if sold in large quantities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15537" y="1830297"/>
            <a:ext cx="3690257" cy="31444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Expensive for client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Complex functionality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High performance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Fully customization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 warranty (SLA)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Few sales can bring enough return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1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decision in 2009 was: Rolls Royce</a:t>
            </a:r>
            <a:endParaRPr lang="en-US" dirty="0"/>
          </a:p>
        </p:txBody>
      </p:sp>
      <p:pic>
        <p:nvPicPr>
          <p:cNvPr id="3076" name="Picture 4" descr="http://images.cdn.autocar.co.uk/sites/autocar.co.uk/files/styles/gallery_slide/public/rolls-royce-wraith-rt-0003.JPG?itok=1Nm8HQPP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107"/>
          <a:stretch/>
        </p:blipFill>
        <p:spPr bwMode="auto">
          <a:xfrm>
            <a:off x="4615537" y="1830298"/>
            <a:ext cx="4027714" cy="29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456175" y="1767840"/>
            <a:ext cx="3690257" cy="31444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Expensive for client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Complex functionality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High performance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Fully customization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 warranty (SLA)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Few sales can bring enough return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 of requests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26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>
          <a:xfrm>
            <a:off x="455613" y="1079500"/>
            <a:ext cx="8086725" cy="4436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Vatera.hu largest online marketplace in Hungary</a:t>
            </a:r>
            <a:br>
              <a:rPr lang="en-US" dirty="0" smtClean="0"/>
            </a:br>
            <a:r>
              <a:rPr lang="en-US" dirty="0" smtClean="0"/>
              <a:t>served by one “server”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Alexa TOP100 video chat webpage </a:t>
            </a:r>
            <a:br>
              <a:rPr lang="en-US" dirty="0" smtClean="0"/>
            </a:br>
            <a:r>
              <a:rPr lang="en-US" dirty="0" smtClean="0"/>
              <a:t>(~40M recommendation requests / day): 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Served by 5 application servers and 1 DB</a:t>
            </a:r>
          </a:p>
          <a:p>
            <a:pPr lvl="1"/>
            <a:r>
              <a:rPr lang="en-US" sz="2400" dirty="0" smtClean="0"/>
              <a:t>Too many events to store in MySQL </a:t>
            </a:r>
            <a:r>
              <a:rPr lang="en-US" sz="2400" dirty="0" smtClean="0">
                <a:sym typeface="Wingdings" panose="05000000000000000000" pitchFamily="2" charset="2"/>
              </a:rPr>
              <a:t> using </a:t>
            </a:r>
            <a:r>
              <a:rPr lang="en-US" sz="2400" b="1" dirty="0" smtClean="0">
                <a:sym typeface="Wingdings" panose="05000000000000000000" pitchFamily="2" charset="2"/>
              </a:rPr>
              <a:t>Cassandra (v0.6)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Training time for IALS too long  speedup by </a:t>
            </a:r>
            <a:r>
              <a:rPr lang="en-US" sz="2400" b="1" dirty="0" smtClean="0">
                <a:sym typeface="Wingdings" panose="05000000000000000000" pitchFamily="2" charset="2"/>
              </a:rPr>
              <a:t>IALS1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Max. 5 sec latency in “product” availability</a:t>
            </a:r>
          </a:p>
          <a:p>
            <a:pPr lvl="1"/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4" r="19342"/>
          <a:stretch/>
        </p:blipFill>
        <p:spPr>
          <a:xfrm>
            <a:off x="7557247" y="535998"/>
            <a:ext cx="119678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new/beta technologies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27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Cassandra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(v0.6)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Nginx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(v0.5)				(22% of top 1M sites)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Kafka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(v0.8) 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MySQL auto. failover</a:t>
            </a:r>
          </a:p>
        </p:txBody>
      </p:sp>
      <p:sp>
        <p:nvSpPr>
          <p:cNvPr id="5" name="Mosolygó arc 4"/>
          <p:cNvSpPr/>
          <p:nvPr/>
        </p:nvSpPr>
        <p:spPr>
          <a:xfrm>
            <a:off x="4223310" y="1079500"/>
            <a:ext cx="551329" cy="551329"/>
          </a:xfrm>
          <a:prstGeom prst="smileyFace">
            <a:avLst/>
          </a:prstGeom>
          <a:solidFill>
            <a:srgbClr val="FFFF0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Mosolygó arc 5"/>
          <p:cNvSpPr/>
          <p:nvPr/>
        </p:nvSpPr>
        <p:spPr>
          <a:xfrm>
            <a:off x="4223310" y="1949879"/>
            <a:ext cx="551329" cy="551329"/>
          </a:xfrm>
          <a:prstGeom prst="smileyFace">
            <a:avLst/>
          </a:prstGeom>
          <a:solidFill>
            <a:srgbClr val="FFFF0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Mosolygó arc 6"/>
          <p:cNvSpPr/>
          <p:nvPr/>
        </p:nvSpPr>
        <p:spPr>
          <a:xfrm>
            <a:off x="4223309" y="2924555"/>
            <a:ext cx="551329" cy="551329"/>
          </a:xfrm>
          <a:prstGeom prst="smileyFace">
            <a:avLst/>
          </a:prstGeom>
          <a:solidFill>
            <a:srgbClr val="FFFF0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Mosolygó arc 8"/>
          <p:cNvSpPr/>
          <p:nvPr/>
        </p:nvSpPr>
        <p:spPr>
          <a:xfrm>
            <a:off x="5831495" y="1079499"/>
            <a:ext cx="551329" cy="551329"/>
          </a:xfrm>
          <a:prstGeom prst="smileyFace">
            <a:avLst>
              <a:gd name="adj" fmla="val 33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Jobbra nyíl 9"/>
          <p:cNvSpPr/>
          <p:nvPr/>
        </p:nvSpPr>
        <p:spPr>
          <a:xfrm>
            <a:off x="4936354" y="1249313"/>
            <a:ext cx="733425" cy="2117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Mosolygó arc 10"/>
          <p:cNvSpPr/>
          <p:nvPr/>
        </p:nvSpPr>
        <p:spPr>
          <a:xfrm>
            <a:off x="4223310" y="3899231"/>
            <a:ext cx="551329" cy="551329"/>
          </a:xfrm>
          <a:prstGeom prst="smileyFace">
            <a:avLst/>
          </a:prstGeom>
          <a:solidFill>
            <a:srgbClr val="FFFF0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Mosolygó arc 11"/>
          <p:cNvSpPr/>
          <p:nvPr/>
        </p:nvSpPr>
        <p:spPr>
          <a:xfrm>
            <a:off x="5831495" y="3899230"/>
            <a:ext cx="551329" cy="551329"/>
          </a:xfrm>
          <a:prstGeom prst="smileyFace">
            <a:avLst>
              <a:gd name="adj" fmla="val 33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Jobbra nyíl 12"/>
          <p:cNvSpPr/>
          <p:nvPr/>
        </p:nvSpPr>
        <p:spPr>
          <a:xfrm>
            <a:off x="4936354" y="4069044"/>
            <a:ext cx="733425" cy="2117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Reaching the limits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28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Even if the technology is widely used if you reach </a:t>
            </a:r>
            <a:r>
              <a:rPr lang="en-US" dirty="0" smtClean="0"/>
              <a:t>its </a:t>
            </a:r>
            <a:r>
              <a:rPr lang="en-US" dirty="0" smtClean="0"/>
              <a:t>limits the optimization is very costly / time consuming.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Java GC – service collapsed because increased minor GC times due to a JVM bug (26</a:t>
            </a:r>
            <a:r>
              <a:rPr lang="en-US" baseline="30000" dirty="0" smtClean="0"/>
              <a:t>th</a:t>
            </a:r>
            <a:r>
              <a:rPr lang="hu-HU" dirty="0" smtClean="0"/>
              <a:t> </a:t>
            </a:r>
            <a:r>
              <a:rPr lang="en-US" dirty="0" smtClean="0"/>
              <a:t>of January 2013)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Maintaining MySQL  with lots of data (optimize table, slave replication lag, faster storage device)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5" y="223569"/>
            <a:ext cx="9024845" cy="579844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Complexity increases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29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>
          <a:xfrm>
            <a:off x="455613" y="5015753"/>
            <a:ext cx="8086725" cy="819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There is always a </a:t>
            </a:r>
            <a:r>
              <a:rPr lang="en-US" b="1" smtClean="0">
                <a:solidFill>
                  <a:schemeClr val="bg1"/>
                </a:solidFill>
              </a:rPr>
              <a:t>business request </a:t>
            </a:r>
            <a:r>
              <a:rPr lang="en-US" smtClean="0">
                <a:solidFill>
                  <a:schemeClr val="bg1"/>
                </a:solidFill>
              </a:rPr>
              <a:t>or an </a:t>
            </a:r>
            <a:r>
              <a:rPr lang="en-US" b="1" smtClean="0">
                <a:solidFill>
                  <a:schemeClr val="bg1"/>
                </a:solidFill>
              </a:rPr>
              <a:t>algorithmic development </a:t>
            </a:r>
            <a:r>
              <a:rPr lang="en-US" smtClean="0">
                <a:solidFill>
                  <a:schemeClr val="bg1"/>
                </a:solidFill>
              </a:rPr>
              <a:t>which requires more resources.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6175" y="1767840"/>
                <a:ext cx="3966600" cy="17591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9600" dirty="0" smtClean="0">
                    <a:solidFill>
                      <a:srgbClr val="3076AD"/>
                    </a:solidFill>
                  </a:rPr>
                  <a:t>IR</a:t>
                </a:r>
                <a:r>
                  <a:rPr lang="en-US" sz="9600" dirty="0" smtClean="0"/>
                  <a:t>    </a:t>
                </a:r>
                <a14:m>
                  <m:oMath xmlns:m="http://schemas.openxmlformats.org/officeDocument/2006/math">
                    <m:r>
                      <a:rPr lang="en-US" sz="9600" i="1" smtClean="0">
                        <a:solidFill>
                          <a:srgbClr val="3076AD"/>
                        </a:solidFill>
                        <a:latin typeface="Cambria Math"/>
                        <a:ea typeface="Cambria Math"/>
                      </a:rPr>
                      <m:t>⊃</m:t>
                    </m:r>
                  </m:oMath>
                </a14:m>
                <a:endParaRPr lang="en-US" sz="9600" dirty="0" smtClean="0"/>
              </a:p>
            </p:txBody>
          </p:sp>
        </mc:Choice>
        <mc:Fallback>
          <p:sp>
            <p:nvSpPr>
              <p:cNvPr id="4" name="Tartalom hely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6175" y="1767840"/>
                <a:ext cx="3966600" cy="1759131"/>
              </a:xfrm>
              <a:blipFill rotWithShape="1">
                <a:blip r:embed="rId2"/>
                <a:stretch>
                  <a:fillRect l="-16283" t="-19377" b="-26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artalom helye 4"/>
          <p:cNvSpPr>
            <a:spLocks noGrp="1"/>
          </p:cNvSpPr>
          <p:nvPr>
            <p:ph sz="half" idx="2"/>
          </p:nvPr>
        </p:nvSpPr>
        <p:spPr>
          <a:xfrm>
            <a:off x="4132614" y="1767840"/>
            <a:ext cx="4427758" cy="1759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 smtClean="0">
                <a:solidFill>
                  <a:srgbClr val="3076AD"/>
                </a:solidFill>
              </a:rPr>
              <a:t>Recsys</a:t>
            </a:r>
            <a:endParaRPr lang="en-US" sz="9600" dirty="0">
              <a:solidFill>
                <a:srgbClr val="3076AD"/>
              </a:solidFill>
            </a:endParaRP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3/23/2016</a:t>
            </a:fld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736270" y="4025735"/>
            <a:ext cx="780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Information Retrieval without query</a:t>
            </a:r>
            <a:endParaRPr lang="en-US" sz="3600" b="1" dirty="0"/>
          </a:p>
        </p:txBody>
      </p:sp>
      <p:sp>
        <p:nvSpPr>
          <p:cNvPr id="10" name="Tartalom helye 3"/>
          <p:cNvSpPr txBox="1">
            <a:spLocks/>
          </p:cNvSpPr>
          <p:nvPr/>
        </p:nvSpPr>
        <p:spPr>
          <a:xfrm>
            <a:off x="456175" y="1767840"/>
            <a:ext cx="3966600" cy="175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9600" dirty="0" smtClean="0">
                <a:solidFill>
                  <a:srgbClr val="3076AD"/>
                </a:solidFill>
              </a:rPr>
              <a:t>IR	</a:t>
            </a:r>
            <a:r>
              <a:rPr lang="en-US" dirty="0">
                <a:solidFill>
                  <a:srgbClr val="3076AD"/>
                </a:solidFill>
              </a:rPr>
              <a:t> </a:t>
            </a:r>
            <a:r>
              <a:rPr lang="en-US" dirty="0" smtClean="0">
                <a:solidFill>
                  <a:srgbClr val="3076AD"/>
                </a:solidFill>
              </a:rPr>
              <a:t>      </a:t>
            </a:r>
            <a:r>
              <a:rPr lang="en-US" sz="9600" dirty="0" smtClean="0">
                <a:solidFill>
                  <a:srgbClr val="3076AD"/>
                </a:solidFill>
              </a:rPr>
              <a:t>?</a:t>
            </a:r>
            <a:endParaRPr lang="en-US" sz="9600" dirty="0" smtClean="0"/>
          </a:p>
        </p:txBody>
      </p:sp>
    </p:spTree>
    <p:extLst>
      <p:ext uri="{BB962C8B-B14F-4D97-AF65-F5344CB8AC3E}">
        <p14:creationId xmlns:p14="http://schemas.microsoft.com/office/powerpoint/2010/main" val="1374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10" grpId="0" build="p"/>
      <p:bldP spid="10" grpId="2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30</a:t>
            </a:fld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271" t="17982" r="4180" b="6252"/>
          <a:stretch/>
        </p:blipFill>
        <p:spPr>
          <a:xfrm>
            <a:off x="542957" y="1196786"/>
            <a:ext cx="7998817" cy="3846515"/>
          </a:xfrm>
          <a:prstGeom prst="rect">
            <a:avLst/>
          </a:prstGeom>
        </p:spPr>
      </p:pic>
      <p:sp>
        <p:nvSpPr>
          <p:cNvPr id="7" name="Ellipszis 6"/>
          <p:cNvSpPr/>
          <p:nvPr/>
        </p:nvSpPr>
        <p:spPr>
          <a:xfrm>
            <a:off x="5204012" y="2810760"/>
            <a:ext cx="309282" cy="3092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/>
          <p:cNvSpPr/>
          <p:nvPr/>
        </p:nvSpPr>
        <p:spPr>
          <a:xfrm>
            <a:off x="2041712" y="3747246"/>
            <a:ext cx="309282" cy="3092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/>
          <p:cNvSpPr/>
          <p:nvPr/>
        </p:nvSpPr>
        <p:spPr>
          <a:xfrm>
            <a:off x="2353235" y="3756210"/>
            <a:ext cx="309282" cy="3092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/>
          <p:cNvSpPr/>
          <p:nvPr/>
        </p:nvSpPr>
        <p:spPr>
          <a:xfrm>
            <a:off x="5903259" y="3998258"/>
            <a:ext cx="309282" cy="3092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95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# of items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31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>
          <a:xfrm>
            <a:off x="455613" y="1079500"/>
            <a:ext cx="8086725" cy="44367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to store item model / metadata in memory to serve requests fast?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VS.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Auto increment IDs for the items?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2</a:t>
            </a:r>
            <a:r>
              <a:rPr lang="en-US" baseline="30000" dirty="0" smtClean="0"/>
              <a:t>31</a:t>
            </a:r>
            <a:r>
              <a:rPr lang="en-US" dirty="0" smtClean="0"/>
              <a:t> </a:t>
            </a:r>
            <a:r>
              <a:rPr lang="en-US" dirty="0"/>
              <a:t>(~</a:t>
            </a:r>
            <a:r>
              <a:rPr lang="en-US" dirty="0" smtClean="0"/>
              <a:t>2 billions) is </a:t>
            </a:r>
            <a:r>
              <a:rPr lang="en-US" dirty="0" smtClean="0"/>
              <a:t>not </a:t>
            </a:r>
            <a:r>
              <a:rPr lang="en-US" dirty="0" smtClean="0"/>
              <a:t>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Preconceptions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32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More data </a:t>
            </a:r>
            <a:r>
              <a:rPr lang="en-US" dirty="0" smtClean="0"/>
              <a:t>yield better results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CTR is the right proxy: quick decision on A/B tests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Daily retrain is </a:t>
            </a:r>
            <a:r>
              <a:rPr lang="en-US" dirty="0" smtClean="0"/>
              <a:t>enough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199126"/>
            <a:ext cx="1173068" cy="9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Training frequency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33</a:t>
            </a:fld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CTR decreased in the morning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l="1408" t="41258" r="31864" b="1157"/>
          <a:stretch/>
        </p:blipFill>
        <p:spPr>
          <a:xfrm>
            <a:off x="542958" y="1623090"/>
            <a:ext cx="7216771" cy="3697850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 flipV="1">
            <a:off x="4894729" y="2205318"/>
            <a:ext cx="53789" cy="739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are different in real-world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vs. academia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3/21/2016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 </a:t>
            </a:r>
            <a:r>
              <a:rPr lang="en-US" dirty="0"/>
              <a:t>Academic </a:t>
            </a:r>
            <a:r>
              <a:rPr lang="en-US" dirty="0" smtClean="0"/>
              <a:t>papers</a:t>
            </a:r>
          </a:p>
          <a:p>
            <a:pPr marL="800100" lvl="1" indent="-342900"/>
            <a:r>
              <a:rPr lang="en-US" dirty="0"/>
              <a:t>5</a:t>
            </a:r>
            <a:r>
              <a:rPr lang="en-US" dirty="0" smtClean="0"/>
              <a:t>0% explicit feedback</a:t>
            </a:r>
          </a:p>
          <a:p>
            <a:pPr marL="800100" lvl="1" indent="-342900"/>
            <a:r>
              <a:rPr lang="en-US" dirty="0"/>
              <a:t>5</a:t>
            </a:r>
            <a:r>
              <a:rPr lang="en-US" dirty="0" smtClean="0"/>
              <a:t>0</a:t>
            </a:r>
            <a:r>
              <a:rPr lang="en-US" dirty="0"/>
              <a:t>% implicit </a:t>
            </a:r>
            <a:r>
              <a:rPr lang="en-US" dirty="0" smtClean="0"/>
              <a:t>feedback</a:t>
            </a:r>
          </a:p>
          <a:p>
            <a:pPr marL="1257300" lvl="2" indent="-342900"/>
            <a:r>
              <a:rPr lang="en-US" dirty="0" smtClean="0"/>
              <a:t>49.9</a:t>
            </a:r>
            <a:r>
              <a:rPr lang="en-US" dirty="0"/>
              <a:t>% personal</a:t>
            </a:r>
          </a:p>
          <a:p>
            <a:pPr marL="1257300" lvl="2" indent="-342900"/>
            <a:r>
              <a:rPr lang="en-US" dirty="0" smtClean="0"/>
              <a:t>0.1% item2item</a:t>
            </a:r>
          </a:p>
          <a:p>
            <a:pPr marL="342900" indent="-342900"/>
            <a:r>
              <a:rPr lang="en-US" dirty="0" smtClean="0"/>
              <a:t>At gravityrd.com:</a:t>
            </a:r>
          </a:p>
          <a:p>
            <a:pPr marL="800100" lvl="1" indent="-342900"/>
            <a:r>
              <a:rPr lang="en-US" dirty="0" smtClean="0"/>
              <a:t>1% explicit feedback</a:t>
            </a:r>
          </a:p>
          <a:p>
            <a:pPr marL="800100" lvl="1" indent="-342900"/>
            <a:r>
              <a:rPr lang="en-US" dirty="0" smtClean="0"/>
              <a:t>99% implicit feedback</a:t>
            </a:r>
          </a:p>
          <a:p>
            <a:pPr marL="1257300" lvl="2" indent="-342900"/>
            <a:r>
              <a:rPr lang="en-US" dirty="0" smtClean="0"/>
              <a:t>15% personal</a:t>
            </a:r>
          </a:p>
          <a:p>
            <a:pPr marL="1257300" lvl="2" indent="-342900"/>
            <a:r>
              <a:rPr lang="en-US" dirty="0" smtClean="0"/>
              <a:t>84% item2item</a:t>
            </a:r>
          </a:p>
          <a:p>
            <a:pPr marL="342900" indent="-342900"/>
            <a:r>
              <a:rPr lang="en-US" dirty="0" smtClean="0"/>
              <a:t>Sites where rating is crucial tend to create their own rec engine</a:t>
            </a:r>
          </a:p>
          <a:p>
            <a:pPr marL="342900" indent="-342900"/>
            <a:r>
              <a:rPr lang="en-US" dirty="0" smtClean="0"/>
              <a:t>Even if there is explicit rating, there are more implicit feedback</a:t>
            </a:r>
            <a:endParaRPr lang="en-US" dirty="0"/>
          </a:p>
          <a:p>
            <a:pPr marL="80010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vs. explicit ratings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4236496" cy="3425143"/>
          </a:xfrm>
        </p:spPr>
        <p:txBody>
          <a:bodyPr/>
          <a:lstStyle/>
          <a:p>
            <a:r>
              <a:rPr lang="en-US" dirty="0" smtClean="0"/>
              <a:t>Standard SGD based learning does not work (complexity issues)</a:t>
            </a:r>
          </a:p>
          <a:p>
            <a:r>
              <a:rPr lang="en-US" dirty="0" smtClean="0"/>
              <a:t>Implicit ALS</a:t>
            </a:r>
          </a:p>
          <a:p>
            <a:r>
              <a:rPr lang="en-US" dirty="0" smtClean="0"/>
              <a:t>Approximate versions of IALS</a:t>
            </a:r>
          </a:p>
          <a:p>
            <a:pPr lvl="1"/>
            <a:r>
              <a:rPr lang="en-US" dirty="0" smtClean="0"/>
              <a:t>with coordinate descent*</a:t>
            </a:r>
          </a:p>
          <a:p>
            <a:pPr lvl="1"/>
            <a:r>
              <a:rPr lang="en-US" dirty="0" smtClean="0"/>
              <a:t>with conjugate gradient**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69" y="2144383"/>
            <a:ext cx="4305279" cy="278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Szövegdoboz 33"/>
          <p:cNvSpPr txBox="1"/>
          <p:nvPr/>
        </p:nvSpPr>
        <p:spPr>
          <a:xfrm>
            <a:off x="0" y="5137389"/>
            <a:ext cx="6697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000" i="1" dirty="0" smtClean="0"/>
              <a:t>* I </a:t>
            </a:r>
            <a:r>
              <a:rPr lang="en-US" sz="1000" i="1" dirty="0" err="1"/>
              <a:t>Pilászy</a:t>
            </a:r>
            <a:r>
              <a:rPr lang="en-US" sz="1000" i="1" dirty="0"/>
              <a:t>, D </a:t>
            </a:r>
            <a:r>
              <a:rPr lang="en-US" sz="1000" i="1" dirty="0" err="1"/>
              <a:t>Zibriczky</a:t>
            </a:r>
            <a:r>
              <a:rPr lang="en-US" sz="1000" i="1" dirty="0"/>
              <a:t>, D </a:t>
            </a:r>
            <a:r>
              <a:rPr lang="en-US" sz="1000" i="1" dirty="0" err="1"/>
              <a:t>Tikk</a:t>
            </a:r>
            <a:r>
              <a:rPr lang="en-US" sz="1000" i="1" dirty="0"/>
              <a:t>, </a:t>
            </a:r>
            <a:r>
              <a:rPr lang="en-US" sz="1000" dirty="0"/>
              <a:t>Fast ALS-based matrix factorization for explicit and implicit feedback datasets, </a:t>
            </a:r>
            <a:r>
              <a:rPr lang="en-US" sz="1000" i="1" dirty="0" err="1"/>
              <a:t>RecSys</a:t>
            </a:r>
            <a:r>
              <a:rPr lang="en-US" sz="1000" i="1" dirty="0"/>
              <a:t> 2010</a:t>
            </a:r>
            <a:r>
              <a:rPr lang="en-US" sz="1000" i="1" dirty="0" smtClean="0"/>
              <a:t>,</a:t>
            </a:r>
            <a:endParaRPr lang="en-US" sz="1000" dirty="0"/>
          </a:p>
          <a:p>
            <a:pPr>
              <a:buSzPct val="100000"/>
            </a:pPr>
            <a:r>
              <a:rPr lang="en-US" sz="1000" i="1" dirty="0" smtClean="0"/>
              <a:t>** G </a:t>
            </a:r>
            <a:r>
              <a:rPr lang="en-US" sz="1000" i="1" dirty="0" err="1"/>
              <a:t>Takács</a:t>
            </a:r>
            <a:r>
              <a:rPr lang="en-US" sz="1000" i="1" dirty="0"/>
              <a:t>, I </a:t>
            </a:r>
            <a:r>
              <a:rPr lang="en-US" sz="1000" i="1" dirty="0" err="1"/>
              <a:t>Pilászy</a:t>
            </a:r>
            <a:r>
              <a:rPr lang="en-US" sz="1000" i="1" dirty="0"/>
              <a:t>, D </a:t>
            </a:r>
            <a:r>
              <a:rPr lang="en-US" sz="1000" i="1" dirty="0" err="1"/>
              <a:t>Tikk</a:t>
            </a:r>
            <a:r>
              <a:rPr lang="en-US" sz="1000" i="1" dirty="0"/>
              <a:t>, </a:t>
            </a:r>
            <a:r>
              <a:rPr lang="en-US" sz="1000" dirty="0"/>
              <a:t>Applications of the conjugate gradient method for implicit </a:t>
            </a:r>
            <a:r>
              <a:rPr lang="en-US" sz="1000" dirty="0" smtClean="0"/>
              <a:t>feedback, collaborative </a:t>
            </a:r>
            <a:r>
              <a:rPr lang="en-US" sz="1000" dirty="0"/>
              <a:t>filtering, </a:t>
            </a:r>
            <a:r>
              <a:rPr lang="en-US" sz="1000" i="1" dirty="0" err="1"/>
              <a:t>RecSys</a:t>
            </a:r>
            <a:r>
              <a:rPr lang="en-US" sz="1000" i="1" dirty="0"/>
              <a:t> 2011</a:t>
            </a:r>
            <a:r>
              <a:rPr lang="en-US" sz="1000" dirty="0" smtClean="0"/>
              <a:t>,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36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problem with the </a:t>
            </a:r>
            <a:r>
              <a:rPr lang="en-US" dirty="0" smtClean="0"/>
              <a:t>explicit </a:t>
            </a:r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BB6277D-D4E5-4D8B-B5FB-A1A71F0956EB}" type="datetime1">
              <a:rPr kumimoji="0" lang="en-US" smtClean="0"/>
              <a:t>3/21/2016</a:t>
            </a:fld>
            <a:endParaRPr kumimoji="0"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/>
                      </a:rPr>
                      <m:t>L</m:t>
                    </m:r>
                    <m:r>
                      <a:rPr lang="en-US" sz="19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(</m:t>
                        </m:r>
                        <m: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)∈</m:t>
                        </m:r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𝑇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9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9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𝑈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9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900" dirty="0"/>
              </a:p>
              <a:p>
                <a:r>
                  <a:rPr lang="en-US" sz="2200" dirty="0"/>
                  <a:t>The matrix to be factorized contains 0s and 1s</a:t>
                </a:r>
              </a:p>
              <a:p>
                <a:pPr lvl="1"/>
                <a:r>
                  <a:rPr lang="en-US" sz="2100" dirty="0"/>
                  <a:t>If we consider only the positive events (1s)</a:t>
                </a:r>
              </a:p>
              <a:p>
                <a:pPr lvl="2"/>
                <a:r>
                  <a:rPr lang="en-US" dirty="0"/>
                  <a:t>Predicting 1s </a:t>
                </a:r>
                <a:r>
                  <a:rPr lang="en-US" dirty="0" smtClean="0"/>
                  <a:t>everywhere,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trivially</a:t>
                </a:r>
                <a:endParaRPr lang="en-US" dirty="0"/>
              </a:p>
              <a:p>
                <a:pPr lvl="2"/>
                <a:r>
                  <a:rPr lang="en-US" dirty="0"/>
                  <a:t>Some minor differences may occur due to regularization</a:t>
                </a:r>
              </a:p>
              <a:p>
                <a:r>
                  <a:rPr lang="en-US" sz="2200" dirty="0"/>
                  <a:t>Modified objective function (including zeros)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/>
                      </a:rPr>
                      <m:t>L</m:t>
                    </m:r>
                    <m:r>
                      <a:rPr lang="en-US" sz="19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=1,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9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9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𝑈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9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900" dirty="0"/>
              </a:p>
              <a:p>
                <a:pPr lvl="1"/>
                <a:r>
                  <a:rPr lang="en-US" sz="2200" dirty="0"/>
                  <a:t>Number of terms increased</a:t>
                </a:r>
              </a:p>
              <a:p>
                <a:pPr lvl="1"/>
                <a:r>
                  <a:rPr lang="en-US" sz="2200" dirty="0"/>
                  <a:t>#zeros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≫</m:t>
                    </m:r>
                  </m:oMath>
                </a14:m>
                <a:r>
                  <a:rPr lang="en-US" sz="2200" dirty="0"/>
                  <a:t> #ones</a:t>
                </a:r>
              </a:p>
              <a:p>
                <a:pPr lvl="2"/>
                <a:r>
                  <a:rPr lang="en-US" dirty="0"/>
                  <a:t>A</a:t>
                </a:r>
                <a:r>
                  <a:rPr lang="en-US" dirty="0"/>
                  <a:t>ll zero prediction gives pretty good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056" t="-1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1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„explicit” optimization suffers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300ECDB-8171-4DEE-B50A-4030054D4190}" type="datetime1">
              <a:rPr kumimoji="0" lang="en-US" smtClean="0"/>
              <a:t>3/21/2016</a:t>
            </a:fld>
            <a:endParaRPr kumimoji="0"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sz="2200" dirty="0"/>
                  <a:t>Complexity of the best explicit method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𝐾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 in the number of observed ratings</a:t>
                </a:r>
              </a:p>
              <a:p>
                <a:r>
                  <a:rPr lang="en-US" sz="2200" dirty="0"/>
                  <a:t>Implicit feedback</a:t>
                </a:r>
              </a:p>
              <a:p>
                <a:pPr lvl="1"/>
                <a:r>
                  <a:rPr lang="en-US" sz="2200" dirty="0"/>
                  <a:t>One should consider negative implicit feedback („missing rating”)</a:t>
                </a:r>
              </a:p>
              <a:p>
                <a:pPr lvl="1"/>
                <a:r>
                  <a:rPr lang="en-US" sz="2200" dirty="0"/>
                  <a:t>There is no real missing rating in the matrix</a:t>
                </a:r>
              </a:p>
              <a:p>
                <a:pPr lvl="2"/>
                <a:r>
                  <a:rPr lang="en-US" sz="1900" dirty="0"/>
                  <a:t>An element is either 0 or 1, no empty cells</a:t>
                </a:r>
              </a:p>
              <a:p>
                <a:pPr lvl="1"/>
                <a:r>
                  <a:rPr lang="en-US" sz="2200" dirty="0"/>
                  <a:t>Complexity: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𝐾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Sparse data (&lt; </a:t>
                </a:r>
                <a:r>
                  <a:rPr lang="en-US" sz="2200" dirty="0"/>
                  <a:t>1%, </a:t>
                </a:r>
                <a:r>
                  <a:rPr lang="en-US" sz="2200" dirty="0"/>
                  <a:t>in general)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𝑈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97" t="-1622" r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6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iALS – objective function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5DA1-B850-4643-B92D-D01913F2A139}" type="datetime1">
              <a:rPr lang="en-US" smtClean="0">
                <a:solidFill>
                  <a:srgbClr val="000000"/>
                </a:solidFill>
              </a:rPr>
              <a:t>3/21/2016</a:t>
            </a:fld>
            <a:endParaRPr lang="hu-HU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6175" y="1799999"/>
                <a:ext cx="8085600" cy="3627009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1900" i="1">
                        <a:latin typeface="Cambria Math"/>
                      </a:rPr>
                      <m:t>𝐿</m:t>
                    </m:r>
                    <m:r>
                      <a:rPr lang="en-US" sz="19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=1,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9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900" i="1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sz="19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9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9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9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𝑈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9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/>
                            <a:ea typeface="Cambria Math"/>
                          </a:rPr>
                          <m:t>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19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900" dirty="0"/>
              </a:p>
              <a:p>
                <a:r>
                  <a:rPr lang="en-US" sz="1900" dirty="0"/>
                  <a:t>Weighted MSE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9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9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sz="19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900">
                                  <a:latin typeface="Cambria Math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90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9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9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900" i="1">
                                  <a:latin typeface="Cambria Math"/>
                                </a:rPr>
                                <m:t>)∈</m:t>
                              </m:r>
                              <m:r>
                                <a:rPr lang="en-US" sz="19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900">
                                  <a:latin typeface="Cambria Math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900" i="1">
                        <a:latin typeface="Cambria Math"/>
                      </a:rPr>
                      <m:t>≪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/>
              </a:p>
              <a:p>
                <a:r>
                  <a:rPr lang="en-US" sz="1900" dirty="0"/>
                  <a:t>Typical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900" i="1">
                        <a:latin typeface="Cambria Math"/>
                      </a:rPr>
                      <m:t>=1,  </m:t>
                    </m:r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900" i="1">
                        <a:latin typeface="Cambria Math"/>
                      </a:rPr>
                      <m:t>=100∗</m:t>
                    </m:r>
                    <m:r>
                      <a:rPr lang="en-US" sz="1900" i="1">
                        <a:latin typeface="Cambria Math"/>
                      </a:rPr>
                      <m:t>𝑠𝑢𝑝𝑝</m:t>
                    </m:r>
                    <m:d>
                      <m:dPr>
                        <m:ctrlPr>
                          <a:rPr lang="en-US" sz="19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/>
                          </a:rPr>
                          <m:t>𝑢</m:t>
                        </m:r>
                        <m:r>
                          <a:rPr lang="en-US" sz="1900" i="1">
                            <a:latin typeface="Cambria Math"/>
                          </a:rPr>
                          <m:t>,</m:t>
                        </m:r>
                        <m:r>
                          <a:rPr lang="en-US" sz="190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sz="1900" dirty="0"/>
              </a:p>
              <a:p>
                <a:r>
                  <a:rPr lang="en-US" dirty="0" smtClean="0"/>
                  <a:t>Create </a:t>
                </a:r>
                <a:r>
                  <a:rPr lang="en-US" dirty="0" smtClean="0"/>
                  <a:t>two matrices from the events</a:t>
                </a:r>
              </a:p>
              <a:p>
                <a:pPr lvl="1"/>
                <a:r>
                  <a:rPr lang="en-US" dirty="0" smtClean="0"/>
                  <a:t>(1) Preference matrix</a:t>
                </a:r>
              </a:p>
              <a:p>
                <a:pPr lvl="2"/>
                <a:r>
                  <a:rPr lang="en-US" sz="1900" dirty="0"/>
                  <a:t>Binary </a:t>
                </a:r>
              </a:p>
              <a:p>
                <a:pPr lvl="2"/>
                <a:r>
                  <a:rPr lang="en-US" sz="1900" dirty="0"/>
                  <a:t>1 represents the presence of an event</a:t>
                </a:r>
              </a:p>
              <a:p>
                <a:pPr lvl="1"/>
                <a:r>
                  <a:rPr lang="en-US" dirty="0" smtClean="0"/>
                  <a:t>(2) Confidence matrix</a:t>
                </a:r>
              </a:p>
              <a:p>
                <a:pPr lvl="2"/>
                <a:r>
                  <a:rPr lang="en-US" sz="1900" dirty="0"/>
                  <a:t>Interprets our certainty on the corresponding values in the first matrix</a:t>
                </a:r>
              </a:p>
              <a:p>
                <a:pPr lvl="2"/>
                <a:r>
                  <a:rPr lang="en-US" sz="1900" dirty="0"/>
                  <a:t>Negative feedback is much less certain</a:t>
                </a:r>
                <a:endParaRPr lang="en-US" sz="19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6175" y="1799999"/>
                <a:ext cx="8085600" cy="3627009"/>
              </a:xfrm>
              <a:blipFill rotWithShape="1">
                <a:blip r:embed="rId2"/>
                <a:stretch>
                  <a:fillRect l="-1056" t="-8403" b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3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Who we are and what we do</a:t>
            </a:r>
            <a:endParaRPr lang="en-US" noProof="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4</a:t>
            </a:fld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b="1" dirty="0"/>
              <a:t>Gravity</a:t>
            </a:r>
            <a:r>
              <a:rPr lang="en-US" sz="2000" b="1" noProof="0" dirty="0" smtClean="0">
                <a:solidFill>
                  <a:schemeClr val="accent1"/>
                </a:solidFill>
              </a:rPr>
              <a:t> </a:t>
            </a:r>
            <a:r>
              <a:rPr lang="en-US" b="1" dirty="0"/>
              <a:t>R&amp;D is a recommender system vendor </a:t>
            </a:r>
            <a:r>
              <a:rPr lang="en-US" b="1" dirty="0" smtClean="0"/>
              <a:t>company</a:t>
            </a:r>
            <a:endParaRPr lang="en-US" b="1" dirty="0" smtClean="0"/>
          </a:p>
          <a:p>
            <a:pPr marL="0" indent="0" algn="ctr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 smtClean="0"/>
              <a:t>We provide recommendation as a service since 2009 for our customers all around the </a:t>
            </a:r>
            <a:r>
              <a:rPr lang="en-US" dirty="0" smtClean="0"/>
              <a:t>globe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</a:t>
            </a:r>
            <a:r>
              <a:rPr lang="en-US" dirty="0" err="1" smtClean="0"/>
              <a:t>iALS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78C659A-AA4B-4A51-8169-38582593A106}" type="datetime1">
              <a:rPr kumimoji="0" lang="en-US" smtClean="0"/>
              <a:t>3/21/2016</a:t>
            </a:fld>
            <a:endParaRPr kumimoji="0"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 smtClean="0"/>
                  <a:t>Total </a:t>
                </a:r>
                <a:r>
                  <a:rPr lang="en-US" sz="2200" dirty="0"/>
                  <a:t>cost: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sym typeface="Wingdings" pitchFamily="2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  <a:sym typeface="Wingdings" pitchFamily="2" charset="2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sym typeface="Wingdings" pitchFamily="2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  <a:sym typeface="Wingdings" pitchFamily="2" charset="2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/>
                            <a:sym typeface="Wingdings" pitchFamily="2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 in the number of events</a:t>
                </a:r>
              </a:p>
              <a:p>
                <a:pPr lvl="1"/>
                <a:r>
                  <a:rPr lang="en-US" sz="2200" dirty="0"/>
                  <a:t>Cubic in the number of features</a:t>
                </a:r>
              </a:p>
              <a:p>
                <a:r>
                  <a:rPr lang="en-US" sz="2200" dirty="0"/>
                  <a:t>In practice: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𝑈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≪</m:t>
                    </m:r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dirty="0"/>
                  <a:t> so for small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sz="2200" dirty="0"/>
                  <a:t> the second term dominates</a:t>
                </a:r>
              </a:p>
              <a:p>
                <a:pPr lvl="1"/>
                <a:r>
                  <a:rPr lang="en-US" sz="2200" dirty="0"/>
                  <a:t>Quadratic in the number of </a:t>
                </a:r>
                <a:r>
                  <a:rPr lang="en-US" sz="2200" dirty="0" smtClean="0"/>
                  <a:t>features</a:t>
                </a:r>
              </a:p>
              <a:p>
                <a:r>
                  <a:rPr lang="en-US" sz="2600" dirty="0" smtClean="0"/>
                  <a:t>Approximate versions are even faster</a:t>
                </a:r>
              </a:p>
              <a:p>
                <a:pPr lvl="1"/>
                <a:r>
                  <a:rPr lang="en-US" sz="2200" dirty="0" smtClean="0"/>
                  <a:t>CG scales linearly in number of features for small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𝐾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659" t="-2313" b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2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time using speed-ups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00F54-BAAB-4F18-8B4F-07D74DE3DD9F}" type="datetime1">
              <a:rPr lang="en-US" smtClean="0">
                <a:solidFill>
                  <a:srgbClr val="000000"/>
                </a:solidFill>
              </a:rPr>
              <a:t>3/21/2016</a:t>
            </a:fld>
            <a:endParaRPr lang="hu-HU">
              <a:solidFill>
                <a:srgbClr val="00000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2940168" cy="3425143"/>
          </a:xfrm>
        </p:spPr>
        <p:txBody>
          <a:bodyPr/>
          <a:lstStyle/>
          <a:p>
            <a:r>
              <a:rPr lang="en-US" dirty="0" smtClean="0"/>
              <a:t>~1000 </a:t>
            </a:r>
            <a:r>
              <a:rPr lang="en-US" dirty="0" smtClean="0"/>
              <a:t>users</a:t>
            </a:r>
            <a:endParaRPr lang="en-US" dirty="0" smtClean="0"/>
          </a:p>
          <a:p>
            <a:r>
              <a:rPr lang="en-US" dirty="0" smtClean="0"/>
              <a:t>~</a:t>
            </a:r>
            <a:r>
              <a:rPr lang="en-US" dirty="0" smtClean="0"/>
              <a:t>170k items</a:t>
            </a:r>
            <a:endParaRPr lang="en-US" dirty="0" smtClean="0"/>
          </a:p>
          <a:p>
            <a:r>
              <a:rPr lang="en-US" dirty="0" smtClean="0"/>
              <a:t>~</a:t>
            </a:r>
            <a:r>
              <a:rPr lang="en-US" dirty="0" smtClean="0"/>
              <a:t>19M events</a:t>
            </a:r>
            <a:endParaRPr lang="en-US" dirty="0" smtClean="0"/>
          </a:p>
        </p:txBody>
      </p:sp>
      <p:graphicFrame>
        <p:nvGraphicFramePr>
          <p:cNvPr id="4" name="Diagra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819117"/>
              </p:ext>
            </p:extLst>
          </p:nvPr>
        </p:nvGraphicFramePr>
        <p:xfrm>
          <a:off x="3396343" y="2181732"/>
          <a:ext cx="5601607" cy="3087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39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Item-2-item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r>
              <a:rPr lang="en-US" dirty="0" smtClean="0"/>
              <a:t>: item-2-item recommendations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300163"/>
            <a:ext cx="8085600" cy="3924979"/>
          </a:xfrm>
        </p:spPr>
        <p:txBody>
          <a:bodyPr/>
          <a:lstStyle/>
          <a:p>
            <a:r>
              <a:rPr lang="en-US" dirty="0" smtClean="0"/>
              <a:t>What is item-to-item recommendation?</a:t>
            </a:r>
          </a:p>
          <a:p>
            <a:pPr lvl="1"/>
            <a:r>
              <a:rPr lang="en-US" dirty="0" smtClean="0"/>
              <a:t>People who viewed this also viewed: …</a:t>
            </a:r>
          </a:p>
          <a:p>
            <a:pPr lvl="1"/>
            <a:r>
              <a:rPr lang="en-US" dirty="0" smtClean="0"/>
              <a:t>Viewed, watched, </a:t>
            </a:r>
            <a:r>
              <a:rPr lang="en-US" dirty="0" smtClean="0"/>
              <a:t>purchased, </a:t>
            </a:r>
            <a:r>
              <a:rPr lang="en-US" dirty="0" smtClean="0"/>
              <a:t>liked, </a:t>
            </a:r>
            <a:r>
              <a:rPr lang="en-US" dirty="0" smtClean="0"/>
              <a:t>favored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  <a:p>
            <a:r>
              <a:rPr lang="en-US" dirty="0" smtClean="0"/>
              <a:t>Ignoring the current user</a:t>
            </a:r>
          </a:p>
          <a:p>
            <a:r>
              <a:rPr lang="en-US" dirty="0" smtClean="0"/>
              <a:t>The recommendation should be relevant to the current item</a:t>
            </a:r>
          </a:p>
          <a:p>
            <a:r>
              <a:rPr lang="en-US" dirty="0"/>
              <a:t>Very common </a:t>
            </a:r>
            <a:r>
              <a:rPr lang="en-US" dirty="0" smtClean="0"/>
              <a:t>scenario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369"/>
            <a:ext cx="8997950" cy="44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v</a:t>
            </a:r>
            <a:r>
              <a:rPr lang="en-US" dirty="0" smtClean="0"/>
              <a:t>olume and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6" y="1799999"/>
            <a:ext cx="5237520" cy="3425143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dirty="0" smtClean="0"/>
              <a:t>Data characteristics (after data retention):</a:t>
            </a:r>
          </a:p>
          <a:p>
            <a:pPr marL="800100" lvl="1" indent="-342900"/>
            <a:r>
              <a:rPr lang="en-US" dirty="0" smtClean="0"/>
              <a:t>Number of active users: 100k – 100M</a:t>
            </a:r>
          </a:p>
          <a:p>
            <a:pPr marL="800100" lvl="1" indent="-342900"/>
            <a:r>
              <a:rPr lang="en-US" dirty="0" smtClean="0"/>
              <a:t>Number of active items : 1k – 100M</a:t>
            </a:r>
          </a:p>
          <a:p>
            <a:pPr marL="800100" lvl="1" indent="-342900"/>
            <a:r>
              <a:rPr lang="en-US" dirty="0" smtClean="0"/>
              <a:t>Number of relations between them: 10M – 10B</a:t>
            </a:r>
          </a:p>
          <a:p>
            <a:pPr marL="342900" indent="-342900"/>
            <a:r>
              <a:rPr lang="en-US" dirty="0" smtClean="0"/>
              <a:t>Response time: must be within 200ms</a:t>
            </a:r>
          </a:p>
          <a:p>
            <a:pPr marL="342900" indent="-342900"/>
            <a:r>
              <a:rPr lang="en-US" dirty="0" smtClean="0"/>
              <a:t>We cannot give 199ms for MF prediction + 1ms business logic</a:t>
            </a:r>
          </a:p>
        </p:txBody>
      </p:sp>
      <p:pic>
        <p:nvPicPr>
          <p:cNvPr id="9218" name="Picture 2" descr="http://internationaltimes.it/wp-content/uploads/dali-c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95" y="2795921"/>
            <a:ext cx="3129671" cy="24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54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of MF for implicit feedback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3/21/2016</a:t>
            </a:fld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342900" indent="-342900"/>
                <a:r>
                  <a:rPr lang="en-US" dirty="0" smtClean="0"/>
                  <a:t>During training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hu-HU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hu-HU" b="0" i="1" dirty="0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= #events,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0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b="0" i="0" dirty="0" smtClean="0">
                            <a:latin typeface="Cambria Math"/>
                          </a:rPr>
                          <m:t>S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 smtClean="0"/>
                  <a:t> = #users,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dirty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hu-HU" b="0" i="1" dirty="0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 smtClean="0"/>
                  <a:t> = #items</a:t>
                </a:r>
              </a:p>
              <a:p>
                <a:pPr marL="800100" lvl="1" indent="-342900"/>
                <a:r>
                  <a:rPr lang="en-US" dirty="0" smtClean="0"/>
                  <a:t>implicit </a:t>
                </a:r>
                <a:r>
                  <a:rPr lang="en-US" dirty="0"/>
                  <a:t>ALS: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marL="1257300" lvl="2" indent="-342900"/>
                <a:r>
                  <a:rPr lang="en-US" dirty="0" smtClean="0"/>
                  <a:t>with </a:t>
                </a:r>
                <a:r>
                  <a:rPr lang="en-US" dirty="0"/>
                  <a:t>Coordinate Descent: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𝐾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sym typeface="Wingdings" pitchFamily="2" charset="2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+</m:t>
                        </m:r>
                        <m:r>
                          <a:rPr lang="hu-HU" b="0" i="1" smtClean="0">
                            <a:latin typeface="Cambria Math"/>
                            <a:sym typeface="Wingdings" pitchFamily="2" charset="2"/>
                          </a:rPr>
                          <m:t>𝐾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  <a:sym typeface="Wingdings" pitchFamily="2" charset="2"/>
                      </a:rPr>
                      <m:t> </m:t>
                    </m:r>
                  </m:oMath>
                </a14:m>
                <a:endParaRPr lang="hu-HU" dirty="0" smtClean="0"/>
              </a:p>
              <a:p>
                <a:pPr marL="1257300" lvl="2" indent="-342900"/>
                <a:r>
                  <a:rPr lang="en-US" dirty="0" smtClean="0"/>
                  <a:t>with </a:t>
                </a:r>
                <a:r>
                  <a:rPr lang="en-US" dirty="0"/>
                  <a:t>CG: the same, but more stable</a:t>
                </a:r>
                <a:r>
                  <a:rPr lang="en-US" dirty="0" smtClean="0"/>
                  <a:t>.</a:t>
                </a:r>
              </a:p>
              <a:p>
                <a:pPr marL="800100" lvl="1" indent="-342900"/>
                <a:r>
                  <a:rPr lang="en-US" dirty="0" smtClean="0"/>
                  <a:t>BPR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  <a:sym typeface="Wingdings" pitchFamily="2" charset="2"/>
                          </a:rPr>
                          <m:t>𝐾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  <a:sym typeface="Wingdings" pitchFamily="2" charset="2"/>
                      </a:rPr>
                      <m:t> </m:t>
                    </m:r>
                  </m:oMath>
                </a14:m>
                <a:endParaRPr lang="hu-HU" dirty="0" smtClean="0"/>
              </a:p>
              <a:p>
                <a:pPr marL="800100" lvl="1" indent="-342900"/>
                <a:r>
                  <a:rPr lang="en-US" dirty="0" smtClean="0"/>
                  <a:t>CliMF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hu-HU" i="1">
                            <a:latin typeface="Cambria Math"/>
                            <a:sym typeface="Wingdings" pitchFamily="2" charset="2"/>
                          </a:rPr>
                          <m:t>𝐾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sym typeface="Wingdings" pitchFamily="2" charset="2"/>
                              </a:rPr>
                              <m:t>+</m:t>
                            </m:r>
                          </m:sup>
                        </m:sSup>
                        <m:r>
                          <a:rPr lang="hu-HU" b="0" i="1" smtClean="0">
                            <a:latin typeface="Cambria Math"/>
                            <a:sym typeface="Wingdings" pitchFamily="2" charset="2"/>
                          </a:rPr>
                          <m:t>⋅</m:t>
                        </m:r>
                        <m:r>
                          <m:rPr>
                            <m:nor/>
                          </m:rPr>
                          <a:rPr lang="en-US" dirty="0"/>
                          <m:t>avg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user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support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342900" indent="-342900"/>
                <a:r>
                  <a:rPr lang="en-US" dirty="0" smtClean="0"/>
                  <a:t>During recommendation: </a:t>
                </a:r>
                <a14:m>
                  <m:oMath xmlns:m="http://schemas.openxmlformats.org/officeDocument/2006/math">
                    <m:r>
                      <a:rPr lang="hu-HU" i="1" dirty="0" smtClean="0">
                        <a:latin typeface="Cambria Math"/>
                      </a:rPr>
                      <m:t>𝐼</m:t>
                    </m:r>
                    <m:r>
                      <a:rPr lang="hu-HU" i="1" dirty="0" smtClean="0">
                        <a:latin typeface="Cambria Math"/>
                      </a:rPr>
                      <m:t>⋅</m:t>
                    </m:r>
                    <m:r>
                      <a:rPr lang="hu-HU" i="1" dirty="0" smtClean="0">
                        <a:latin typeface="Cambria Math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pPr marL="342900" indent="-342900"/>
                <a:r>
                  <a:rPr lang="en-US" dirty="0" smtClean="0"/>
                  <a:t>Not practical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</m:t>
                    </m:r>
                    <m:r>
                      <a:rPr lang="en-US" i="1" dirty="0" smtClean="0">
                        <a:latin typeface="Cambria Math"/>
                      </a:rPr>
                      <m:t> &gt;</m:t>
                    </m:r>
                  </m:oMath>
                </a14:m>
                <a:r>
                  <a:rPr lang="en-US" dirty="0" smtClean="0"/>
                  <a:t> 100k,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  <m:r>
                      <a:rPr lang="en-US" i="1" dirty="0" smtClean="0">
                        <a:latin typeface="Cambria Math"/>
                      </a:rPr>
                      <m:t> &gt;</m:t>
                    </m:r>
                  </m:oMath>
                </a14:m>
                <a:r>
                  <a:rPr lang="en-US" dirty="0" smtClean="0"/>
                  <a:t> 100</a:t>
                </a:r>
              </a:p>
              <a:p>
                <a:pPr marL="342900" indent="-342900"/>
                <a:r>
                  <a:rPr lang="en-US" dirty="0" smtClean="0"/>
                  <a:t>You have to increase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 smtClean="0"/>
                  <a:t> grows</a:t>
                </a:r>
              </a:p>
              <a:p>
                <a:pPr marL="342900" indent="-342900"/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282" t="-4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5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i2i recommendations with SVD / </a:t>
            </a:r>
            <a:r>
              <a:rPr lang="en-US" dirty="0"/>
              <a:t>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/>
            <a:r>
              <a:rPr lang="en-US" dirty="0" smtClean="0"/>
              <a:t>Recommendations should seem relevant</a:t>
            </a:r>
          </a:p>
          <a:p>
            <a:pPr marL="342900" indent="-342900"/>
            <a:r>
              <a:rPr lang="en-US" dirty="0" smtClean="0"/>
              <a:t>You can expect that movies of the same trilogy are similar to each </a:t>
            </a:r>
            <a:r>
              <a:rPr lang="en-US" dirty="0" smtClean="0"/>
              <a:t>other</a:t>
            </a:r>
            <a:endParaRPr lang="en-US" dirty="0" smtClean="0"/>
          </a:p>
          <a:p>
            <a:pPr marL="342900" indent="-342900"/>
            <a:r>
              <a:rPr lang="en-US" dirty="0" smtClean="0"/>
              <a:t>We defined the following metric:</a:t>
            </a:r>
          </a:p>
          <a:p>
            <a:pPr marL="800100" lvl="1" indent="-342900"/>
            <a:r>
              <a:rPr lang="en-US" dirty="0" smtClean="0"/>
              <a:t>For movies A and B of a trilogy, check if B is amongst the top-5 most similar items of A.</a:t>
            </a:r>
            <a:br>
              <a:rPr lang="en-US" dirty="0" smtClean="0"/>
            </a:br>
            <a:r>
              <a:rPr lang="en-US" dirty="0" smtClean="0"/>
              <a:t>Score: 0 or 1</a:t>
            </a:r>
          </a:p>
          <a:p>
            <a:pPr marL="800100" lvl="1" indent="-342900"/>
            <a:r>
              <a:rPr lang="en-US" dirty="0" smtClean="0"/>
              <a:t>A trilogy can provide 6 such pairs (12 for tetralogies)</a:t>
            </a:r>
          </a:p>
          <a:p>
            <a:pPr marL="800100" lvl="1" indent="-342900"/>
            <a:r>
              <a:rPr lang="en-US" dirty="0" smtClean="0"/>
              <a:t>Sum up this for all trilogies</a:t>
            </a:r>
          </a:p>
          <a:p>
            <a:pPr marL="342900" indent="-342900"/>
            <a:r>
              <a:rPr lang="en-US" dirty="0" smtClean="0"/>
              <a:t>We used a custom movie dataset</a:t>
            </a:r>
          </a:p>
          <a:p>
            <a:pPr marL="342900" indent="-342900"/>
            <a:r>
              <a:rPr lang="en-US" dirty="0" smtClean="0"/>
              <a:t>Good metric for CF item-to-item, bad metric for CBF item-to-item</a:t>
            </a:r>
          </a:p>
        </p:txBody>
      </p:sp>
    </p:spTree>
    <p:extLst>
      <p:ext uri="{BB962C8B-B14F-4D97-AF65-F5344CB8AC3E}">
        <p14:creationId xmlns:p14="http://schemas.microsoft.com/office/powerpoint/2010/main" val="4143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i2i recommendations with SVD / 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/>
            <a:r>
              <a:rPr lang="en-US" dirty="0" smtClean="0"/>
              <a:t>Evaluating for SVD with different number of factors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Using cosine similarity between SVD feature vectors</a:t>
            </a:r>
          </a:p>
          <a:p>
            <a:pPr marL="342900" indent="-342900"/>
            <a:r>
              <a:rPr lang="en-US" dirty="0" smtClean="0"/>
              <a:t>more factors provide better results</a:t>
            </a:r>
          </a:p>
          <a:p>
            <a:pPr marL="342900" indent="-342900"/>
            <a:r>
              <a:rPr lang="en-US" dirty="0" smtClean="0"/>
              <a:t>Why not use the original space?</a:t>
            </a:r>
          </a:p>
          <a:p>
            <a:pPr marL="342900" indent="-342900"/>
            <a:r>
              <a:rPr lang="en-US" dirty="0" smtClean="0"/>
              <a:t>Who wants to run SVD with 500 factors?</a:t>
            </a:r>
          </a:p>
          <a:p>
            <a:pPr marL="342900" indent="-342900"/>
            <a:r>
              <a:rPr lang="en-US" dirty="0" smtClean="0"/>
              <a:t>Score of neighbor method (using cosine similarity between original vectors): 169</a:t>
            </a:r>
          </a:p>
          <a:p>
            <a:pPr marL="342900" indent="-342900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933868"/>
                  </p:ext>
                </p:extLst>
              </p:nvPr>
            </p:nvGraphicFramePr>
            <p:xfrm>
              <a:off x="780564" y="2311312"/>
              <a:ext cx="6920398" cy="736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9098"/>
                    <a:gridCol w="608769"/>
                    <a:gridCol w="768933"/>
                    <a:gridCol w="768933"/>
                    <a:gridCol w="768933"/>
                    <a:gridCol w="768933"/>
                    <a:gridCol w="768933"/>
                    <a:gridCol w="768933"/>
                    <a:gridCol w="768933"/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score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933868"/>
                  </p:ext>
                </p:extLst>
              </p:nvPr>
            </p:nvGraphicFramePr>
            <p:xfrm>
              <a:off x="780564" y="2311312"/>
              <a:ext cx="6920398" cy="736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9098"/>
                    <a:gridCol w="608769"/>
                    <a:gridCol w="768933"/>
                    <a:gridCol w="768933"/>
                    <a:gridCol w="768933"/>
                    <a:gridCol w="768933"/>
                    <a:gridCol w="768933"/>
                    <a:gridCol w="768933"/>
                    <a:gridCol w="76893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8333" r="-647368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score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6666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I2i recommendations with SVD / 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3" y="1664175"/>
            <a:ext cx="8541777" cy="1829026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What does a 200-factor </a:t>
            </a:r>
            <a:r>
              <a:rPr lang="en-US" dirty="0"/>
              <a:t>SVD </a:t>
            </a:r>
            <a:r>
              <a:rPr lang="en-US" dirty="0" smtClean="0"/>
              <a:t>recommend </a:t>
            </a:r>
            <a:r>
              <a:rPr lang="en-US" dirty="0" smtClean="0"/>
              <a:t>to</a:t>
            </a:r>
            <a:r>
              <a:rPr lang="hu-HU" dirty="0" smtClean="0"/>
              <a:t> </a:t>
            </a:r>
            <a:r>
              <a:rPr lang="en-US" dirty="0" smtClean="0"/>
              <a:t>Kill </a:t>
            </a:r>
            <a:r>
              <a:rPr lang="en-US" dirty="0"/>
              <a:t>Bill: Vol. </a:t>
            </a:r>
            <a:r>
              <a:rPr lang="en-US" dirty="0" smtClean="0"/>
              <a:t>1</a:t>
            </a:r>
          </a:p>
          <a:p>
            <a:pPr marL="342900" indent="-342900"/>
            <a:r>
              <a:rPr lang="en-US" dirty="0" smtClean="0"/>
              <a:t>Really bad recommendation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47656"/>
              </p:ext>
            </p:extLst>
          </p:nvPr>
        </p:nvGraphicFramePr>
        <p:xfrm>
          <a:off x="826625" y="2773327"/>
          <a:ext cx="6478821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113"/>
                <a:gridCol w="900115"/>
                <a:gridCol w="5076593"/>
              </a:tblGrid>
              <a:tr h="375286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2000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Kill Bill: Vol.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Matthias, Matthias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New Rijksmuseum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Naked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Grave Danger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18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journey Gravity made from 2009-2016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6C06-7617-41BA-9A01-D592C37AA5D4}" type="datetime1">
              <a:rPr lang="en-US" smtClean="0"/>
              <a:t>3/20/2016</a:t>
            </a:fld>
            <a:endParaRPr lang="hu-HU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480693"/>
            <a:ext cx="3967162" cy="184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4" y="2773812"/>
            <a:ext cx="4833938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50" y="1310822"/>
            <a:ext cx="408622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églalap 14"/>
          <p:cNvSpPr/>
          <p:nvPr/>
        </p:nvSpPr>
        <p:spPr>
          <a:xfrm>
            <a:off x="913375" y="4990979"/>
            <a:ext cx="12586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en-US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009</a:t>
            </a:r>
            <a:endParaRPr lang="hu-HU" sz="36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4218417" y="4985415"/>
            <a:ext cx="11641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en-US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016</a:t>
            </a:r>
            <a:endParaRPr lang="hu-H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6" name="Picture 2" descr="https://www.qld.gov.au/transport/assets/images/W1-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17774" y="4643891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i2i </a:t>
            </a:r>
            <a:r>
              <a:rPr lang="en-US" dirty="0"/>
              <a:t>recommendations </a:t>
            </a:r>
            <a:r>
              <a:rPr lang="en-US" dirty="0" smtClean="0"/>
              <a:t>with SVD / 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414800"/>
            <a:ext cx="8085600" cy="1829026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 smtClean="0"/>
              <a:t>What does a 1500-factor </a:t>
            </a:r>
            <a:r>
              <a:rPr lang="en-US" dirty="0"/>
              <a:t>SVD </a:t>
            </a:r>
            <a:r>
              <a:rPr lang="en-US" dirty="0" smtClean="0"/>
              <a:t>recommend </a:t>
            </a:r>
            <a:r>
              <a:rPr lang="en-US" dirty="0" smtClean="0"/>
              <a:t>to</a:t>
            </a:r>
            <a:r>
              <a:rPr lang="hu-HU" dirty="0" smtClean="0"/>
              <a:t> </a:t>
            </a:r>
            <a:r>
              <a:rPr lang="en-US" b="1" dirty="0" smtClean="0"/>
              <a:t>Kill </a:t>
            </a:r>
            <a:r>
              <a:rPr lang="en-US" b="1" dirty="0"/>
              <a:t>Bill: Vol. </a:t>
            </a:r>
            <a:r>
              <a:rPr lang="en-US" b="1" dirty="0" smtClean="0"/>
              <a:t>1</a:t>
            </a:r>
          </a:p>
          <a:p>
            <a:pPr marL="342900" indent="-342900"/>
            <a:r>
              <a:rPr lang="en-US" dirty="0" smtClean="0"/>
              <a:t>Good, but uses lots of CPU</a:t>
            </a:r>
          </a:p>
          <a:p>
            <a:pPr marL="342900" indent="-342900"/>
            <a:r>
              <a:rPr lang="en-US" dirty="0" smtClean="0"/>
              <a:t>But that is an easy domain, with 20k movies!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12913"/>
              </p:ext>
            </p:extLst>
          </p:nvPr>
        </p:nvGraphicFramePr>
        <p:xfrm>
          <a:off x="826625" y="2773327"/>
          <a:ext cx="6478821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113"/>
                <a:gridCol w="900115"/>
                <a:gridCol w="5076593"/>
              </a:tblGrid>
              <a:tr h="375286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2000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Kill Bill: Vol.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!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Inglourious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Basterds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!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Pulp Fiction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>
                          <a:solidFill>
                            <a:schemeClr val="accent4"/>
                          </a:solidFill>
                          <a:sym typeface="Wingdings"/>
                        </a:rPr>
                        <a:t>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0.131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American Beauty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/>
                        </a:rPr>
                        <a:t>!</a:t>
                      </a:r>
                      <a:endParaRPr lang="en-US" b="1" baseline="0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Reservoir Dogs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9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mplementing an item-to-item method /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66962"/>
            <a:ext cx="8085600" cy="38144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We implemented the following article: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Noam  </a:t>
            </a:r>
            <a:r>
              <a:rPr lang="en-US" dirty="0" err="1" smtClean="0"/>
              <a:t>Koenigstein</a:t>
            </a:r>
            <a:r>
              <a:rPr lang="en-US" dirty="0" smtClean="0"/>
              <a:t> and </a:t>
            </a:r>
            <a:r>
              <a:rPr lang="en-US" dirty="0"/>
              <a:t>Yehuda </a:t>
            </a:r>
            <a:r>
              <a:rPr lang="en-US" dirty="0" err="1"/>
              <a:t>Koren</a:t>
            </a:r>
            <a:r>
              <a:rPr lang="en-US" dirty="0" smtClean="0"/>
              <a:t>. "</a:t>
            </a:r>
            <a:r>
              <a:rPr lang="en-US" dirty="0"/>
              <a:t>Towards scalable and accurate item-oriented recommendations." Proceedings of the 7th ACM conference on Recommender systems. ACM, 2013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They define a new metric for i2i evaluation:</a:t>
            </a:r>
            <a:br>
              <a:rPr lang="en-US" dirty="0" smtClean="0"/>
            </a:br>
            <a:r>
              <a:rPr lang="en-US" dirty="0" smtClean="0"/>
              <a:t>MPR (Mean Percentile Rank):</a:t>
            </a:r>
            <a:br>
              <a:rPr lang="en-US" dirty="0" smtClean="0"/>
            </a:br>
            <a:r>
              <a:rPr lang="en-US" dirty="0" smtClean="0"/>
              <a:t>If user visits A, and then B, then recommend for A, and see the position of B in that list.</a:t>
            </a:r>
          </a:p>
          <a:p>
            <a:r>
              <a:rPr lang="en-US" dirty="0" smtClean="0"/>
              <a:t>They propose </a:t>
            </a:r>
            <a:r>
              <a:rPr lang="en-US" dirty="0"/>
              <a:t>a </a:t>
            </a:r>
            <a:r>
              <a:rPr lang="en-US" dirty="0" smtClean="0"/>
              <a:t>new method </a:t>
            </a:r>
            <a:r>
              <a:rPr lang="en-US" dirty="0"/>
              <a:t>(EIR, Euclidean Item </a:t>
            </a:r>
            <a:r>
              <a:rPr lang="en-US" dirty="0" smtClean="0"/>
              <a:t>Recommender) , that assigns feature vector for each item,  so that if A is close to B, then users frequently visit B after A.</a:t>
            </a:r>
          </a:p>
          <a:p>
            <a:r>
              <a:rPr lang="en-US" dirty="0" smtClean="0"/>
              <a:t>They don’t compare it with pure popularity method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mplementing an item-to-item method /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414798"/>
            <a:ext cx="8085600" cy="28428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Results on a custom movie dataset:</a:t>
            </a:r>
          </a:p>
          <a:p>
            <a:r>
              <a:rPr lang="en-US" dirty="0" smtClean="0"/>
              <a:t>SVD and other methods can’t beat the new method</a:t>
            </a:r>
          </a:p>
          <a:p>
            <a:r>
              <a:rPr lang="en-US" b="1" dirty="0" smtClean="0"/>
              <a:t>Popularity method is better or on-pair with the new method</a:t>
            </a:r>
          </a:p>
          <a:p>
            <a:r>
              <a:rPr lang="en-US" dirty="0" smtClean="0"/>
              <a:t>Recommendations for Pulp Fiction: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987145"/>
              </p:ext>
            </p:extLst>
          </p:nvPr>
        </p:nvGraphicFramePr>
        <p:xfrm>
          <a:off x="456175" y="2930506"/>
          <a:ext cx="74591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2850"/>
                <a:gridCol w="4286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Reservoir Dogs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Space Odyssey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Inglourious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Basterds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Clockwork Orange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Four 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Godfather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 </a:t>
                      </a:r>
                      <a:r>
                        <a:rPr lang="en-US" dirty="0" err="1" smtClean="0"/>
                        <a:t>Shawshank</a:t>
                      </a:r>
                      <a:r>
                        <a:rPr lang="en-US" dirty="0" smtClean="0"/>
                        <a:t> Redemption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Eternal Sunshine of the Spotless Mind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Fight Club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Mulholland Drive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4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mplementing an item-to-item method / 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586248"/>
            <a:ext cx="8085600" cy="284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Comparison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59596"/>
              </p:ext>
            </p:extLst>
          </p:nvPr>
        </p:nvGraphicFramePr>
        <p:xfrm>
          <a:off x="902526" y="2100174"/>
          <a:ext cx="7243948" cy="278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303"/>
                <a:gridCol w="2429000"/>
                <a:gridCol w="2843645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method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metadata </a:t>
                      </a:r>
                      <a:r>
                        <a:rPr lang="en-US" sz="18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similarity (larger</a:t>
                      </a:r>
                      <a:r>
                        <a:rPr lang="en-US" sz="18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 is better)</a:t>
                      </a:r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MPR</a:t>
                      </a:r>
                      <a:br>
                        <a:rPr lang="en-US" sz="18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(smaller</a:t>
                      </a:r>
                      <a:r>
                        <a:rPr lang="en-US" sz="18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 is better)</a:t>
                      </a:r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accard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Association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rules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7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EIR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method is better in MPR than many other methods</a:t>
            </a:r>
          </a:p>
          <a:p>
            <a:r>
              <a:rPr lang="en-US" dirty="0" smtClean="0"/>
              <a:t>It is on pair with Popularity method</a:t>
            </a:r>
          </a:p>
          <a:p>
            <a:r>
              <a:rPr lang="en-US" dirty="0" smtClean="0"/>
              <a:t>It is worse in metadata-based similarity</a:t>
            </a:r>
          </a:p>
          <a:p>
            <a:r>
              <a:rPr lang="en-US" dirty="0" smtClean="0"/>
              <a:t>Sometimes recommendations look like they were random</a:t>
            </a:r>
          </a:p>
          <a:p>
            <a:r>
              <a:rPr lang="en-US" dirty="0" smtClean="0"/>
              <a:t>Sensitive to the parameters</a:t>
            </a:r>
          </a:p>
          <a:p>
            <a:r>
              <a:rPr lang="en-US" dirty="0" smtClean="0"/>
              <a:t>Very few articles are dealing with CF item-to-item recs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4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 on CTR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 on CTR /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CTR almost doubled when we switched from IALS1 to item-</a:t>
            </a:r>
            <a:r>
              <a:rPr lang="en-US" dirty="0" err="1" smtClean="0"/>
              <a:t>kNN</a:t>
            </a:r>
            <a:r>
              <a:rPr lang="en-US" dirty="0" smtClean="0"/>
              <a:t> on a site where users and items are the same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05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8" y="450000"/>
            <a:ext cx="8131080" cy="476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 on CTR /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Comparison of BPR vs. item-</a:t>
            </a:r>
            <a:r>
              <a:rPr lang="en-US" dirty="0" err="1" smtClean="0"/>
              <a:t>kNN</a:t>
            </a:r>
            <a:r>
              <a:rPr lang="en-US" dirty="0" smtClean="0"/>
              <a:t> on a classified site, for item-to-item </a:t>
            </a:r>
            <a:r>
              <a:rPr lang="en-US" dirty="0" smtClean="0"/>
              <a:t>recommendations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Item-</a:t>
            </a:r>
            <a:r>
              <a:rPr lang="en-US" dirty="0" err="1" smtClean="0"/>
              <a:t>kNN</a:t>
            </a:r>
            <a:r>
              <a:rPr lang="en-US" dirty="0" smtClean="0"/>
              <a:t> is the winner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094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0838-E894-4F03-BDFD-899C27A38807}" type="datetime1">
              <a:rPr lang="en-US" smtClean="0"/>
              <a:t>3/20/2016</a:t>
            </a:fld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6" y="344187"/>
            <a:ext cx="7183387" cy="4982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43825" y="885825"/>
            <a:ext cx="125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Item-</a:t>
            </a:r>
            <a:r>
              <a:rPr lang="en-US" b="1" dirty="0" err="1" smtClean="0">
                <a:solidFill>
                  <a:schemeClr val="accent2"/>
                </a:solidFill>
              </a:rPr>
              <a:t>kNN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BPR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6738" y="1089213"/>
            <a:ext cx="808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How we </a:t>
            </a:r>
            <a:r>
              <a:rPr lang="en-US" sz="4000" u="sng" smtClean="0"/>
              <a:t>imagine</a:t>
            </a:r>
            <a:r>
              <a:rPr lang="en-US" sz="4000" smtClean="0"/>
              <a:t> growth?</a:t>
            </a:r>
            <a:endParaRPr lang="en-US" sz="40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6</a:t>
            </a:fld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3"/>
          </p:nvPr>
        </p:nvSpPr>
        <p:spPr>
          <a:xfrm>
            <a:off x="455613" y="3052482"/>
            <a:ext cx="8086725" cy="22684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1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 on CTR / 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Using BPR vs. item-</a:t>
            </a:r>
            <a:r>
              <a:rPr lang="en-US" dirty="0" err="1" smtClean="0"/>
              <a:t>kNN</a:t>
            </a:r>
            <a:r>
              <a:rPr lang="en-US" dirty="0" smtClean="0"/>
              <a:t> on a video site for personal </a:t>
            </a:r>
            <a:r>
              <a:rPr lang="en-US" dirty="0" smtClean="0"/>
              <a:t>recommendations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Measuring number of clicks on </a:t>
            </a:r>
            <a:r>
              <a:rPr lang="en-US" dirty="0" smtClean="0"/>
              <a:t>recommendations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Result: 4% more clicks for </a:t>
            </a:r>
            <a:r>
              <a:rPr lang="en-US" dirty="0" smtClean="0"/>
              <a:t>BPR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915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0838-E894-4F03-BDFD-899C27A38807}" type="datetime1">
              <a:rPr lang="en-US" smtClean="0"/>
              <a:t>3/20/2016</a:t>
            </a:fld>
            <a:endParaRPr lang="hu-H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2" y="368367"/>
            <a:ext cx="5938372" cy="4903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86624" y="1100137"/>
            <a:ext cx="125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BPR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Item-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kNN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 of MF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rmAutofit/>
          </a:bodyPr>
          <a:lstStyle/>
          <a:p>
            <a:r>
              <a:rPr lang="en-US" dirty="0" smtClean="0"/>
              <a:t>Lots </a:t>
            </a:r>
            <a:r>
              <a:rPr lang="en-US" dirty="0" smtClean="0"/>
              <a:t>of parameters to tune</a:t>
            </a:r>
          </a:p>
          <a:p>
            <a:r>
              <a:rPr lang="en-US" dirty="0" smtClean="0"/>
              <a:t>Needs many iteration over the data</a:t>
            </a:r>
          </a:p>
          <a:p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there is no inter-connection between two </a:t>
            </a:r>
            <a:r>
              <a:rPr lang="en-US" dirty="0" smtClean="0"/>
              <a:t>item sets</a:t>
            </a:r>
            <a:r>
              <a:rPr lang="en-US" dirty="0"/>
              <a:t>, they </a:t>
            </a:r>
            <a:r>
              <a:rPr lang="en-US" dirty="0" smtClean="0"/>
              <a:t>can get  similar </a:t>
            </a:r>
            <a:r>
              <a:rPr lang="en-US" dirty="0"/>
              <a:t>feature vectors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Sensitive to noise in data </a:t>
            </a:r>
            <a:r>
              <a:rPr lang="en-US" dirty="0" smtClean="0"/>
              <a:t>and cold-start</a:t>
            </a:r>
            <a:endParaRPr lang="en-US" dirty="0" smtClean="0"/>
          </a:p>
          <a:p>
            <a:r>
              <a:rPr lang="en-US" dirty="0" smtClean="0"/>
              <a:t>Not the best for item-to-item recs, especially when many neighbors </a:t>
            </a:r>
            <a:r>
              <a:rPr lang="en-US" dirty="0"/>
              <a:t>already exist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59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MF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6175" y="1729123"/>
            <a:ext cx="8085600" cy="3442952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dense domain (e.g. movies), with not too many items (e.g. less than </a:t>
            </a:r>
            <a:r>
              <a:rPr lang="en-US" dirty="0" smtClean="0"/>
              <a:t>100k)</a:t>
            </a:r>
            <a:endParaRPr lang="en-US" dirty="0"/>
          </a:p>
          <a:p>
            <a:r>
              <a:rPr lang="en-US" dirty="0"/>
              <a:t>F</a:t>
            </a:r>
            <a:r>
              <a:rPr lang="en-US" dirty="0" smtClean="0"/>
              <a:t>eedback </a:t>
            </a:r>
            <a:r>
              <a:rPr lang="en-US" dirty="0"/>
              <a:t>is </a:t>
            </a:r>
            <a:r>
              <a:rPr lang="en-US" dirty="0" smtClean="0"/>
              <a:t>taste-based</a:t>
            </a:r>
            <a:endParaRPr lang="en-US" dirty="0"/>
          </a:p>
          <a:p>
            <a:r>
              <a:rPr lang="en-US" dirty="0"/>
              <a:t>For personalized recommendations </a:t>
            </a:r>
            <a:r>
              <a:rPr lang="en-US" dirty="0" smtClean="0"/>
              <a:t>(</a:t>
            </a:r>
            <a:r>
              <a:rPr lang="en-US" dirty="0"/>
              <a:t>e.g. newsletter)</a:t>
            </a:r>
          </a:p>
          <a:p>
            <a:r>
              <a:rPr lang="en-US" dirty="0" smtClean="0"/>
              <a:t>Do always A/B </a:t>
            </a:r>
            <a:r>
              <a:rPr lang="en-US" dirty="0"/>
              <a:t>testing</a:t>
            </a:r>
          </a:p>
          <a:p>
            <a:r>
              <a:rPr lang="en-US" dirty="0"/>
              <a:t>S</a:t>
            </a:r>
            <a:r>
              <a:rPr lang="en-US" sz="2400" dirty="0" smtClean="0"/>
              <a:t>mart blending </a:t>
            </a:r>
            <a:r>
              <a:rPr lang="en-US" sz="2400" dirty="0" smtClean="0"/>
              <a:t>(e.g. using it for high supported items)</a:t>
            </a:r>
            <a:endParaRPr lang="en-US" sz="2400" dirty="0"/>
          </a:p>
          <a:p>
            <a:r>
              <a:rPr lang="en-US" dirty="0" smtClean="0"/>
              <a:t>Usually better for </a:t>
            </a:r>
            <a:r>
              <a:rPr lang="en-US" dirty="0"/>
              <a:t>offline </a:t>
            </a:r>
            <a:r>
              <a:rPr lang="en-US" dirty="0" smtClean="0"/>
              <a:t>evaluation metrics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are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6175" y="450000"/>
            <a:ext cx="8085600" cy="342051"/>
          </a:xfrm>
        </p:spPr>
        <p:txBody>
          <a:bodyPr>
            <a:noAutofit/>
          </a:bodyPr>
          <a:lstStyle/>
          <a:p>
            <a:r>
              <a:rPr lang="hu-HU" sz="2800" dirty="0">
                <a:latin typeface="+mn-lt"/>
              </a:rPr>
              <a:t>Gravity’s Products and Features</a:t>
            </a:r>
            <a:endParaRPr lang="en-US" sz="2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7065" y="1119922"/>
            <a:ext cx="51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Omnichannel Recommendations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 / Desktop / iPhone &amp; Android Apps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7065" y="2272928"/>
            <a:ext cx="51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&amp; personalized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retargeting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Through ad networks and third party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sites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7065" y="3449721"/>
            <a:ext cx="648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 Search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Autocomplete, </a:t>
            </a:r>
            <a:r>
              <a:rPr lang="hu-H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utocorrect, </a:t>
            </a:r>
            <a:r>
              <a:rPr lang="hu-H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earch result re-ranking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3575" y="4759835"/>
            <a:ext cx="593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Personalized Emails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Push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" y="3373217"/>
            <a:ext cx="1290236" cy="123440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2" y="4759835"/>
            <a:ext cx="1353186" cy="871765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2" y="2164091"/>
            <a:ext cx="1353186" cy="956338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1" y="1056857"/>
            <a:ext cx="1230169" cy="8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overview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66</a:t>
            </a:fld>
            <a:endParaRPr lang="hu-HU"/>
          </a:p>
        </p:txBody>
      </p:sp>
      <p:sp>
        <p:nvSpPr>
          <p:cNvPr id="15" name="Cím 1"/>
          <p:cNvSpPr txBox="1">
            <a:spLocks/>
          </p:cNvSpPr>
          <p:nvPr/>
        </p:nvSpPr>
        <p:spPr>
          <a:xfrm>
            <a:off x="4203700" y="931818"/>
            <a:ext cx="4609527" cy="4436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700" b="1" dirty="0" smtClean="0"/>
              <a:t>Performance: </a:t>
            </a:r>
            <a:r>
              <a:rPr lang="en-US" sz="1700" dirty="0" smtClean="0"/>
              <a:t>Gravity’s performance oriented architecture enables real-time response to the always changing environment and user behavior</a:t>
            </a:r>
            <a:endParaRPr lang="en-US" sz="1700" b="1" dirty="0" smtClean="0"/>
          </a:p>
          <a:p>
            <a:pPr algn="just"/>
            <a:r>
              <a:rPr lang="en-US" sz="1700" b="1" dirty="0" smtClean="0"/>
              <a:t>Algorithms: </a:t>
            </a:r>
            <a:r>
              <a:rPr lang="en-US" sz="1700" dirty="0" smtClean="0"/>
              <a:t>more than 100 different recommendation algorithm enables true personalization and to reach the highest KPIs in different domains</a:t>
            </a:r>
            <a:endParaRPr lang="en-US" sz="1700" b="1" dirty="0" smtClean="0"/>
          </a:p>
          <a:p>
            <a:pPr algn="just"/>
            <a:r>
              <a:rPr lang="en-US" sz="1700" b="1" dirty="0" smtClean="0"/>
              <a:t>Infrastructure: </a:t>
            </a:r>
            <a:r>
              <a:rPr lang="en-US" sz="1700" dirty="0"/>
              <a:t>fast response </a:t>
            </a:r>
            <a:r>
              <a:rPr lang="en-US" sz="1700" dirty="0" smtClean="0"/>
              <a:t>times</a:t>
            </a:r>
            <a:r>
              <a:rPr lang="hu-HU" sz="1700" dirty="0" smtClean="0"/>
              <a:t> </a:t>
            </a:r>
            <a:r>
              <a:rPr lang="en-US" sz="1700" dirty="0"/>
              <a:t>all around the globe</a:t>
            </a:r>
            <a:r>
              <a:rPr lang="en-US" sz="1700" dirty="0" smtClean="0"/>
              <a:t> </a:t>
            </a:r>
            <a:r>
              <a:rPr lang="en-US" sz="1700" dirty="0"/>
              <a:t>and data security </a:t>
            </a:r>
            <a:r>
              <a:rPr lang="en-US" sz="1700" dirty="0" smtClean="0"/>
              <a:t>thanks to the private cloud infrastructure located in 4 different data centers</a:t>
            </a:r>
            <a:endParaRPr lang="en-US" sz="1700" b="1" dirty="0" smtClean="0"/>
          </a:p>
          <a:p>
            <a:pPr algn="just"/>
            <a:r>
              <a:rPr lang="en-US" sz="1700" b="1" dirty="0" smtClean="0"/>
              <a:t>Flexibility: </a:t>
            </a:r>
            <a:r>
              <a:rPr lang="en-US" sz="1700" dirty="0" smtClean="0"/>
              <a:t>the advanced business rule engine with intuitive user interface allows</a:t>
            </a:r>
            <a:r>
              <a:rPr lang="hu-HU" sz="1700" dirty="0" smtClean="0"/>
              <a:t> </a:t>
            </a:r>
            <a:r>
              <a:rPr lang="en-US" sz="1700" dirty="0" smtClean="0"/>
              <a:t>to satisfy various business requirements</a:t>
            </a:r>
          </a:p>
        </p:txBody>
      </p:sp>
      <p:grpSp>
        <p:nvGrpSpPr>
          <p:cNvPr id="14" name="Csoportba foglalás 13"/>
          <p:cNvGrpSpPr/>
          <p:nvPr/>
        </p:nvGrpSpPr>
        <p:grpSpPr>
          <a:xfrm>
            <a:off x="535623" y="1413462"/>
            <a:ext cx="1654302" cy="1654302"/>
            <a:chOff x="811514" y="402971"/>
            <a:chExt cx="1654302" cy="1654302"/>
          </a:xfrm>
        </p:grpSpPr>
        <p:sp>
          <p:nvSpPr>
            <p:cNvPr id="25" name="Lekerekített téglalap 24"/>
            <p:cNvSpPr/>
            <p:nvPr/>
          </p:nvSpPr>
          <p:spPr>
            <a:xfrm>
              <a:off x="811514" y="402971"/>
              <a:ext cx="1654302" cy="1654302"/>
            </a:xfrm>
            <a:prstGeom prst="round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Lekerekített téglalap 4"/>
            <p:cNvSpPr/>
            <p:nvPr/>
          </p:nvSpPr>
          <p:spPr>
            <a:xfrm>
              <a:off x="892270" y="483727"/>
              <a:ext cx="1492790" cy="1492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/>
                <a:t>Performance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140M </a:t>
              </a:r>
              <a:r>
                <a:rPr lang="en-US" sz="1600" dirty="0" smtClean="0"/>
                <a:t>requests served daily</a:t>
              </a:r>
              <a:endParaRPr lang="en-US" sz="1600" kern="1200" dirty="0"/>
            </a:p>
          </p:txBody>
        </p:sp>
      </p:grpSp>
      <p:grpSp>
        <p:nvGrpSpPr>
          <p:cNvPr id="16" name="Csoportba foglalás 15"/>
          <p:cNvGrpSpPr/>
          <p:nvPr/>
        </p:nvGrpSpPr>
        <p:grpSpPr>
          <a:xfrm>
            <a:off x="2317180" y="1413462"/>
            <a:ext cx="1654302" cy="1654302"/>
            <a:chOff x="2593071" y="402971"/>
            <a:chExt cx="1654302" cy="1654302"/>
          </a:xfrm>
        </p:grpSpPr>
        <p:sp>
          <p:nvSpPr>
            <p:cNvPr id="23" name="Lekerekített téglalap 22"/>
            <p:cNvSpPr/>
            <p:nvPr/>
          </p:nvSpPr>
          <p:spPr>
            <a:xfrm>
              <a:off x="2593071" y="402971"/>
              <a:ext cx="1654302" cy="1654302"/>
            </a:xfrm>
            <a:prstGeom prst="round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Lekerekített téglalap 6"/>
            <p:cNvSpPr/>
            <p:nvPr/>
          </p:nvSpPr>
          <p:spPr>
            <a:xfrm>
              <a:off x="2673827" y="483727"/>
              <a:ext cx="1492790" cy="1492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/>
                <a:t>Algorithms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30 man-years invested</a:t>
              </a:r>
              <a:endParaRPr lang="en-US" sz="1600" kern="1200" dirty="0"/>
            </a:p>
          </p:txBody>
        </p:sp>
      </p:grpSp>
      <p:grpSp>
        <p:nvGrpSpPr>
          <p:cNvPr id="17" name="Csoportba foglalás 16"/>
          <p:cNvGrpSpPr/>
          <p:nvPr/>
        </p:nvGrpSpPr>
        <p:grpSpPr>
          <a:xfrm>
            <a:off x="535623" y="3195018"/>
            <a:ext cx="1654302" cy="1654302"/>
            <a:chOff x="811514" y="2184527"/>
            <a:chExt cx="1654302" cy="1654302"/>
          </a:xfrm>
        </p:grpSpPr>
        <p:sp>
          <p:nvSpPr>
            <p:cNvPr id="21" name="Lekerekített téglalap 20"/>
            <p:cNvSpPr/>
            <p:nvPr/>
          </p:nvSpPr>
          <p:spPr>
            <a:xfrm>
              <a:off x="811514" y="2184527"/>
              <a:ext cx="1654302" cy="1654302"/>
            </a:xfrm>
            <a:prstGeom prst="roundRect">
              <a:avLst/>
            </a:prstGeom>
            <a:solidFill>
              <a:schemeClr val="accent2">
                <a:alpha val="9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Lekerekített téglalap 8"/>
            <p:cNvSpPr/>
            <p:nvPr/>
          </p:nvSpPr>
          <p:spPr>
            <a:xfrm>
              <a:off x="892270" y="2265283"/>
              <a:ext cx="1492790" cy="1492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/>
                <a:t>Infrastructure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4 data centers globally</a:t>
              </a:r>
              <a:endParaRPr lang="en-US" sz="1600" kern="1200" dirty="0" smtClean="0"/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2317180" y="3195018"/>
            <a:ext cx="1654302" cy="1654302"/>
            <a:chOff x="2593071" y="2184527"/>
            <a:chExt cx="1654302" cy="1654302"/>
          </a:xfrm>
        </p:grpSpPr>
        <p:sp>
          <p:nvSpPr>
            <p:cNvPr id="19" name="Lekerekített téglalap 18"/>
            <p:cNvSpPr/>
            <p:nvPr/>
          </p:nvSpPr>
          <p:spPr>
            <a:xfrm>
              <a:off x="2593071" y="2184527"/>
              <a:ext cx="1654302" cy="1654302"/>
            </a:xfrm>
            <a:prstGeom prst="roundRect">
              <a:avLst/>
            </a:prstGeom>
            <a:solidFill>
              <a:schemeClr val="accent2">
                <a:alpha val="9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Lekerekített téglalap 10"/>
            <p:cNvSpPr/>
            <p:nvPr/>
          </p:nvSpPr>
          <p:spPr>
            <a:xfrm>
              <a:off x="2673827" y="2265283"/>
              <a:ext cx="1492790" cy="1492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/>
                <a:t>Flexibility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100s of logics configurable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5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Infrastructure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67</a:t>
            </a:fld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Currently 200+ hosts and 3500+ services monitored</a:t>
            </a:r>
            <a:endParaRPr lang="en-US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013514"/>
              </p:ext>
            </p:extLst>
          </p:nvPr>
        </p:nvGraphicFramePr>
        <p:xfrm>
          <a:off x="1096869" y="1815354"/>
          <a:ext cx="6151096" cy="350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74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psdgraphics.com/file/dotted-world-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94" y="1322725"/>
            <a:ext cx="5733782" cy="43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data centers around the globe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A2D4F-D201-4FAA-8491-A5BD3774A545}" type="datetime1">
              <a:rPr lang="en-US" smtClean="0"/>
              <a:t>3/20/2016</a:t>
            </a:fld>
            <a:endParaRPr lang="hu-HU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1600582" y="3883334"/>
            <a:ext cx="1016927" cy="1200329"/>
            <a:chOff x="1571894" y="3070530"/>
            <a:chExt cx="1016927" cy="1200329"/>
          </a:xfrm>
        </p:grpSpPr>
        <p:sp>
          <p:nvSpPr>
            <p:cNvPr id="5" name="Szövegdoboz 4"/>
            <p:cNvSpPr txBox="1"/>
            <p:nvPr/>
          </p:nvSpPr>
          <p:spPr>
            <a:xfrm>
              <a:off x="1571894" y="3070530"/>
              <a:ext cx="1016927" cy="120032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sz="2400" dirty="0"/>
            </a:p>
            <a:p>
              <a:r>
                <a:rPr lang="en-US" dirty="0" smtClean="0"/>
                <a:t>SJC</a:t>
              </a:r>
            </a:p>
            <a:p>
              <a:r>
                <a:rPr lang="en-US" sz="1200" dirty="0" smtClean="0"/>
                <a:t>20+ servers</a:t>
              </a:r>
              <a:endParaRPr lang="en-US" sz="1200" dirty="0"/>
            </a:p>
          </p:txBody>
        </p:sp>
        <p:pic>
          <p:nvPicPr>
            <p:cNvPr id="7174" name="Picture 6" descr="Data Cen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589" y="3122391"/>
              <a:ext cx="565103" cy="56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Egyenes összekötő nyíllal 11"/>
          <p:cNvCxnSpPr/>
          <p:nvPr/>
        </p:nvCxnSpPr>
        <p:spPr>
          <a:xfrm flipV="1">
            <a:off x="2109045" y="3273665"/>
            <a:ext cx="508464" cy="60967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Csoportba foglalás 31"/>
          <p:cNvGrpSpPr/>
          <p:nvPr/>
        </p:nvGrpSpPr>
        <p:grpSpPr>
          <a:xfrm>
            <a:off x="3358543" y="931817"/>
            <a:ext cx="1016927" cy="1200329"/>
            <a:chOff x="1571894" y="3070530"/>
            <a:chExt cx="1016927" cy="1200329"/>
          </a:xfrm>
        </p:grpSpPr>
        <p:sp>
          <p:nvSpPr>
            <p:cNvPr id="33" name="Szövegdoboz 32"/>
            <p:cNvSpPr txBox="1"/>
            <p:nvPr/>
          </p:nvSpPr>
          <p:spPr>
            <a:xfrm>
              <a:off x="1571894" y="3070530"/>
              <a:ext cx="1016927" cy="120032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sz="2400" dirty="0"/>
            </a:p>
            <a:p>
              <a:r>
                <a:rPr lang="en-US" dirty="0" smtClean="0"/>
                <a:t>AMS</a:t>
              </a:r>
            </a:p>
            <a:p>
              <a:r>
                <a:rPr lang="en-US" sz="1200" dirty="0"/>
                <a:t>6</a:t>
              </a:r>
              <a:r>
                <a:rPr lang="en-US" sz="1200" dirty="0" smtClean="0"/>
                <a:t>0+ servers</a:t>
              </a:r>
              <a:endParaRPr lang="en-US" sz="1200" dirty="0"/>
            </a:p>
          </p:txBody>
        </p:sp>
        <p:pic>
          <p:nvPicPr>
            <p:cNvPr id="34" name="Picture 6" descr="Data Cen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589" y="3122391"/>
              <a:ext cx="565103" cy="56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Csoportba foglalás 34"/>
          <p:cNvGrpSpPr/>
          <p:nvPr/>
        </p:nvGrpSpPr>
        <p:grpSpPr>
          <a:xfrm>
            <a:off x="5031275" y="1056974"/>
            <a:ext cx="1016927" cy="1200329"/>
            <a:chOff x="1571894" y="3070530"/>
            <a:chExt cx="1016927" cy="1200329"/>
          </a:xfrm>
        </p:grpSpPr>
        <p:sp>
          <p:nvSpPr>
            <p:cNvPr id="36" name="Szövegdoboz 35"/>
            <p:cNvSpPr txBox="1"/>
            <p:nvPr/>
          </p:nvSpPr>
          <p:spPr>
            <a:xfrm>
              <a:off x="1571894" y="3070530"/>
              <a:ext cx="1016927" cy="120032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sz="2400" dirty="0"/>
            </a:p>
            <a:p>
              <a:r>
                <a:rPr lang="en-US" dirty="0" smtClean="0"/>
                <a:t>BUD</a:t>
              </a:r>
            </a:p>
            <a:p>
              <a:r>
                <a:rPr lang="en-US" sz="1200" dirty="0"/>
                <a:t>8</a:t>
              </a:r>
              <a:r>
                <a:rPr lang="en-US" sz="1200" dirty="0" smtClean="0"/>
                <a:t>0+ servers</a:t>
              </a:r>
              <a:endParaRPr lang="en-US" sz="1200" dirty="0"/>
            </a:p>
          </p:txBody>
        </p:sp>
        <p:pic>
          <p:nvPicPr>
            <p:cNvPr id="37" name="Picture 6" descr="Data Cen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589" y="3122391"/>
              <a:ext cx="565103" cy="56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Csoportba foglalás 40"/>
          <p:cNvGrpSpPr/>
          <p:nvPr/>
        </p:nvGrpSpPr>
        <p:grpSpPr>
          <a:xfrm>
            <a:off x="6890907" y="3283169"/>
            <a:ext cx="1016927" cy="1200329"/>
            <a:chOff x="1571894" y="3070530"/>
            <a:chExt cx="1016927" cy="1200329"/>
          </a:xfrm>
        </p:grpSpPr>
        <p:sp>
          <p:nvSpPr>
            <p:cNvPr id="42" name="Szövegdoboz 41"/>
            <p:cNvSpPr txBox="1"/>
            <p:nvPr/>
          </p:nvSpPr>
          <p:spPr>
            <a:xfrm>
              <a:off x="1571894" y="3070530"/>
              <a:ext cx="1016927" cy="120032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sz="2400" dirty="0"/>
            </a:p>
            <a:p>
              <a:r>
                <a:rPr lang="en-US" dirty="0" smtClean="0"/>
                <a:t>SIN</a:t>
              </a:r>
            </a:p>
            <a:p>
              <a:r>
                <a:rPr lang="en-US" sz="1200" dirty="0"/>
                <a:t>3</a:t>
              </a:r>
              <a:r>
                <a:rPr lang="en-US" sz="1200" dirty="0" smtClean="0"/>
                <a:t>0+ servers</a:t>
              </a:r>
              <a:endParaRPr lang="en-US" sz="1200" dirty="0"/>
            </a:p>
          </p:txBody>
        </p:sp>
        <p:pic>
          <p:nvPicPr>
            <p:cNvPr id="43" name="Picture 6" descr="Data Cen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589" y="3122391"/>
              <a:ext cx="565103" cy="56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Egyenes összekötő nyíllal 43"/>
          <p:cNvCxnSpPr/>
          <p:nvPr/>
        </p:nvCxnSpPr>
        <p:spPr>
          <a:xfrm flipH="1">
            <a:off x="6048202" y="3883333"/>
            <a:ext cx="842704" cy="14240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/>
          <p:nvPr/>
        </p:nvCxnSpPr>
        <p:spPr>
          <a:xfrm flipH="1">
            <a:off x="4703618" y="2257303"/>
            <a:ext cx="836120" cy="81840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/>
          <p:cNvCxnSpPr/>
          <p:nvPr/>
        </p:nvCxnSpPr>
        <p:spPr>
          <a:xfrm>
            <a:off x="3870298" y="2132146"/>
            <a:ext cx="381068" cy="94356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82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lots of technologies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3/20/2016</a:t>
            </a:fld>
            <a:endParaRPr lang="hu-H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8" t="20222" r="18975" b="14004"/>
          <a:stretch/>
        </p:blipFill>
        <p:spPr bwMode="auto">
          <a:xfrm>
            <a:off x="1817915" y="931817"/>
            <a:ext cx="5181599" cy="434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7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6738" y="1089213"/>
            <a:ext cx="808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How we </a:t>
            </a:r>
            <a:r>
              <a:rPr lang="en-US" sz="4000" u="sng" smtClean="0"/>
              <a:t>imagine</a:t>
            </a:r>
            <a:r>
              <a:rPr lang="en-US" sz="4000" smtClean="0"/>
              <a:t> growth?</a:t>
            </a:r>
            <a:endParaRPr lang="en-US" sz="40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7</a:t>
            </a:fld>
            <a:endParaRPr lang="hu-HU" dirty="0"/>
          </a:p>
        </p:txBody>
      </p:sp>
      <p:pic>
        <p:nvPicPr>
          <p:cNvPr id="6" name="Tartalom hely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5" y="2173789"/>
            <a:ext cx="3211980" cy="3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lots of algorithms (100+)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70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583832"/>
              </p:ext>
            </p:extLst>
          </p:nvPr>
        </p:nvGraphicFramePr>
        <p:xfrm>
          <a:off x="455613" y="1344706"/>
          <a:ext cx="8086162" cy="3976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35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</a:t>
            </a:r>
            <a:r>
              <a:rPr lang="hu-HU" dirty="0" smtClean="0"/>
              <a:t>Session </a:t>
            </a:r>
            <a:r>
              <a:rPr lang="hu-HU" dirty="0" smtClean="0"/>
              <a:t>based recommendations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2200" dirty="0">
                <a:sym typeface="Wingdings" panose="05000000000000000000" pitchFamily="2" charset="2"/>
              </a:rPr>
              <a:t>User profile  separate sessions</a:t>
            </a:r>
          </a:p>
          <a:p>
            <a:pPr lvl="1"/>
            <a:r>
              <a:rPr lang="hu-HU" sz="1900" dirty="0">
                <a:sym typeface="Wingdings" panose="05000000000000000000" pitchFamily="2" charset="2"/>
              </a:rPr>
              <a:t>User identification problem</a:t>
            </a:r>
          </a:p>
          <a:p>
            <a:pPr lvl="1"/>
            <a:r>
              <a:rPr lang="hu-HU" sz="1900" dirty="0">
                <a:sym typeface="Wingdings" panose="05000000000000000000" pitchFamily="2" charset="2"/>
              </a:rPr>
              <a:t>Sessions of different </a:t>
            </a:r>
            <a:r>
              <a:rPr lang="hu-HU" sz="1900" dirty="0">
                <a:sym typeface="Wingdings" panose="05000000000000000000" pitchFamily="2" charset="2"/>
              </a:rPr>
              <a:t>purposeses</a:t>
            </a:r>
          </a:p>
          <a:p>
            <a:pPr lvl="2"/>
            <a:r>
              <a:rPr lang="hu-HU" sz="1700" dirty="0">
                <a:sym typeface="Wingdings" panose="05000000000000000000" pitchFamily="2" charset="2"/>
              </a:rPr>
              <a:t>Buy for herself / present</a:t>
            </a:r>
          </a:p>
          <a:p>
            <a:pPr lvl="2"/>
            <a:r>
              <a:rPr lang="hu-HU" sz="1700" dirty="0">
                <a:sym typeface="Wingdings" panose="05000000000000000000" pitchFamily="2" charset="2"/>
              </a:rPr>
              <a:t>Purchase products that specify a need (e.g. TV now, fridge 2 weeks later)</a:t>
            </a:r>
          </a:p>
          <a:p>
            <a:pPr lvl="2"/>
            <a:r>
              <a:rPr lang="hu-HU" sz="1700" dirty="0">
                <a:sym typeface="Wingdings" panose="05000000000000000000" pitchFamily="2" charset="2"/>
              </a:rPr>
              <a:t>Intent / goal of a browsing sessions of the same user can be different</a:t>
            </a:r>
          </a:p>
          <a:p>
            <a:r>
              <a:rPr lang="hu-HU" sz="2300" dirty="0">
                <a:sym typeface="Wingdings" panose="05000000000000000000" pitchFamily="2" charset="2"/>
              </a:rPr>
              <a:t>Usual solution: </a:t>
            </a:r>
            <a:r>
              <a:rPr lang="hu-HU" dirty="0">
                <a:sym typeface="Wingdings" panose="05000000000000000000" pitchFamily="2" charset="2"/>
              </a:rPr>
              <a:t>Item-to-item recommendations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Previous history is not considered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No personalized experience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Extra round for finding the best fit</a:t>
            </a:r>
          </a:p>
          <a:p>
            <a:r>
              <a:rPr lang="hu-HU" sz="2300" dirty="0">
                <a:sym typeface="Wingdings" panose="05000000000000000000" pitchFamily="2" charset="2"/>
              </a:rPr>
              <a:t>Next event prediction:</a:t>
            </a:r>
          </a:p>
          <a:p>
            <a:pPr lvl="1"/>
            <a:r>
              <a:rPr lang="hu-HU" sz="1700" dirty="0"/>
              <a:t>Given the events in the session (so far) what is the next most likely event</a:t>
            </a:r>
            <a:r>
              <a:rPr lang="hu-HU" sz="1700" dirty="0"/>
              <a:t>?</a:t>
            </a:r>
            <a:endParaRPr lang="hu-HU" sz="1700" dirty="0"/>
          </a:p>
        </p:txBody>
      </p:sp>
    </p:spTree>
    <p:extLst>
      <p:ext uri="{BB962C8B-B14F-4D97-AF65-F5344CB8AC3E}">
        <p14:creationId xmlns:p14="http://schemas.microsoft.com/office/powerpoint/2010/main" val="1226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Session based recommendations with RNN</a:t>
            </a:r>
            <a:endParaRPr lang="hu-H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Item-to-session recommendations</a:t>
            </a:r>
          </a:p>
          <a:p>
            <a:r>
              <a:rPr lang="en-US" dirty="0"/>
              <a:t>Using RNNs (GRU, LSTM)</a:t>
            </a:r>
          </a:p>
          <a:p>
            <a:r>
              <a:rPr lang="en-US" dirty="0"/>
              <a:t>Network with many features</a:t>
            </a:r>
          </a:p>
          <a:p>
            <a:r>
              <a:rPr lang="en-US" dirty="0"/>
              <a:t>Distinctive features</a:t>
            </a:r>
          </a:p>
          <a:p>
            <a:pPr lvl="1"/>
            <a:r>
              <a:rPr lang="en-US" dirty="0"/>
              <a:t>Session-parallel mini-batches</a:t>
            </a:r>
          </a:p>
          <a:p>
            <a:pPr lvl="1"/>
            <a:r>
              <a:rPr lang="en-US" dirty="0"/>
              <a:t>Sampling on the output layer</a:t>
            </a:r>
          </a:p>
          <a:p>
            <a:pPr lvl="1"/>
            <a:r>
              <a:rPr lang="en-US" dirty="0"/>
              <a:t>Ranking loss</a:t>
            </a:r>
          </a:p>
          <a:p>
            <a:pPr lvl="2"/>
            <a:r>
              <a:rPr lang="en-US" dirty="0"/>
              <a:t>BPR</a:t>
            </a:r>
          </a:p>
          <a:p>
            <a:pPr lvl="2"/>
            <a:r>
              <a:rPr lang="en-US" dirty="0" smtClean="0"/>
              <a:t>TOP1</a:t>
            </a:r>
            <a:endParaRPr lang="en-US" dirty="0"/>
          </a:p>
        </p:txBody>
      </p:sp>
      <p:sp>
        <p:nvSpPr>
          <p:cNvPr id="6" name="Téglalap 3"/>
          <p:cNvSpPr/>
          <p:nvPr/>
        </p:nvSpPr>
        <p:spPr>
          <a:xfrm>
            <a:off x="6871815" y="3432529"/>
            <a:ext cx="1417157" cy="2519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GRU </a:t>
            </a:r>
            <a:r>
              <a:rPr lang="hu-HU" sz="1100" dirty="0" err="1">
                <a:solidFill>
                  <a:schemeClr val="tx1"/>
                </a:solidFill>
              </a:rPr>
              <a:t>layer</a:t>
            </a:r>
            <a:endParaRPr lang="hu-HU" sz="1100" dirty="0">
              <a:solidFill>
                <a:schemeClr val="tx1"/>
              </a:solidFill>
            </a:endParaRPr>
          </a:p>
        </p:txBody>
      </p:sp>
      <p:sp>
        <p:nvSpPr>
          <p:cNvPr id="7" name="Téglalap 4"/>
          <p:cNvSpPr/>
          <p:nvPr/>
        </p:nvSpPr>
        <p:spPr>
          <a:xfrm>
            <a:off x="6791022" y="1668800"/>
            <a:ext cx="1558873" cy="251961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 err="1">
                <a:solidFill>
                  <a:schemeClr val="tx1"/>
                </a:solidFill>
              </a:rPr>
              <a:t>Feedforward</a:t>
            </a:r>
            <a:r>
              <a:rPr lang="hu-HU" sz="1100" dirty="0">
                <a:solidFill>
                  <a:schemeClr val="tx1"/>
                </a:solidFill>
              </a:rPr>
              <a:t> </a:t>
            </a:r>
            <a:r>
              <a:rPr lang="hu-HU" sz="1100" dirty="0" err="1">
                <a:solidFill>
                  <a:schemeClr val="tx1"/>
                </a:solidFill>
              </a:rPr>
              <a:t>layers</a:t>
            </a:r>
            <a:endParaRPr lang="hu-HU" sz="1100" dirty="0">
              <a:solidFill>
                <a:schemeClr val="tx1"/>
              </a:solidFill>
            </a:endParaRPr>
          </a:p>
        </p:txBody>
      </p:sp>
      <p:sp>
        <p:nvSpPr>
          <p:cNvPr id="8" name="Téglalap 5"/>
          <p:cNvSpPr/>
          <p:nvPr/>
        </p:nvSpPr>
        <p:spPr>
          <a:xfrm>
            <a:off x="6865688" y="2926068"/>
            <a:ext cx="1417157" cy="2519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GRU </a:t>
            </a:r>
            <a:r>
              <a:rPr lang="hu-HU" sz="1100" dirty="0" err="1">
                <a:solidFill>
                  <a:schemeClr val="tx1"/>
                </a:solidFill>
              </a:rPr>
              <a:t>layer</a:t>
            </a:r>
            <a:endParaRPr lang="hu-HU" sz="1100" dirty="0">
              <a:solidFill>
                <a:schemeClr val="tx1"/>
              </a:solidFill>
            </a:endParaRPr>
          </a:p>
        </p:txBody>
      </p:sp>
      <p:sp>
        <p:nvSpPr>
          <p:cNvPr id="9" name="Téglalap 7"/>
          <p:cNvSpPr/>
          <p:nvPr/>
        </p:nvSpPr>
        <p:spPr>
          <a:xfrm>
            <a:off x="6275649" y="4440375"/>
            <a:ext cx="2609488" cy="2519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>
                <a:solidFill>
                  <a:schemeClr val="bg1"/>
                </a:solidFill>
              </a:rPr>
              <a:t>Input: </a:t>
            </a:r>
            <a:r>
              <a:rPr lang="hu-HU" sz="1100" dirty="0" err="1">
                <a:solidFill>
                  <a:schemeClr val="bg1"/>
                </a:solidFill>
              </a:rPr>
              <a:t>actual</a:t>
            </a:r>
            <a:r>
              <a:rPr lang="hu-HU" sz="1100" dirty="0">
                <a:solidFill>
                  <a:schemeClr val="bg1"/>
                </a:solidFill>
              </a:rPr>
              <a:t> </a:t>
            </a:r>
            <a:r>
              <a:rPr lang="hu-HU" sz="1100" dirty="0" err="1">
                <a:solidFill>
                  <a:schemeClr val="bg1"/>
                </a:solidFill>
              </a:rPr>
              <a:t>item</a:t>
            </a:r>
            <a:r>
              <a:rPr lang="hu-HU" sz="1100" dirty="0">
                <a:solidFill>
                  <a:schemeClr val="bg1"/>
                </a:solidFill>
              </a:rPr>
              <a:t>, 1-of-N </a:t>
            </a:r>
            <a:r>
              <a:rPr lang="hu-HU" sz="1100" dirty="0" err="1">
                <a:solidFill>
                  <a:schemeClr val="bg1"/>
                </a:solidFill>
              </a:rPr>
              <a:t>coding</a:t>
            </a:r>
            <a:endParaRPr lang="hu-HU" sz="1100" dirty="0">
              <a:solidFill>
                <a:schemeClr val="bg1"/>
              </a:solidFill>
            </a:endParaRPr>
          </a:p>
        </p:txBody>
      </p:sp>
      <p:sp>
        <p:nvSpPr>
          <p:cNvPr id="10" name="Téglalap 8"/>
          <p:cNvSpPr/>
          <p:nvPr/>
        </p:nvSpPr>
        <p:spPr>
          <a:xfrm>
            <a:off x="6617685" y="3936452"/>
            <a:ext cx="1913163" cy="251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 err="1">
                <a:solidFill>
                  <a:schemeClr val="tx1"/>
                </a:solidFill>
              </a:rPr>
              <a:t>Embedding</a:t>
            </a:r>
            <a:r>
              <a:rPr lang="hu-HU" sz="1100" dirty="0">
                <a:solidFill>
                  <a:schemeClr val="tx1"/>
                </a:solidFill>
              </a:rPr>
              <a:t> </a:t>
            </a:r>
            <a:r>
              <a:rPr lang="hu-HU" sz="1100" dirty="0" err="1">
                <a:solidFill>
                  <a:schemeClr val="tx1"/>
                </a:solidFill>
              </a:rPr>
              <a:t>layer</a:t>
            </a:r>
            <a:endParaRPr lang="hu-HU" sz="1100" dirty="0">
              <a:solidFill>
                <a:schemeClr val="tx1"/>
              </a:solidFill>
            </a:endParaRPr>
          </a:p>
        </p:txBody>
      </p:sp>
      <p:sp>
        <p:nvSpPr>
          <p:cNvPr id="11" name="Trapezoid 10"/>
          <p:cNvSpPr/>
          <p:nvPr/>
        </p:nvSpPr>
        <p:spPr>
          <a:xfrm>
            <a:off x="6263396" y="4188413"/>
            <a:ext cx="2621741" cy="251961"/>
          </a:xfrm>
          <a:prstGeom prst="trapezoid">
            <a:avLst>
              <a:gd name="adj" fmla="val 12420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12" name="Trapezoid 11"/>
          <p:cNvSpPr/>
          <p:nvPr/>
        </p:nvSpPr>
        <p:spPr>
          <a:xfrm>
            <a:off x="6617685" y="3684490"/>
            <a:ext cx="1913163" cy="251961"/>
          </a:xfrm>
          <a:prstGeom prst="trapezoid">
            <a:avLst>
              <a:gd name="adj" fmla="val 8783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13" name="Trapezoid 12"/>
          <p:cNvSpPr/>
          <p:nvPr/>
        </p:nvSpPr>
        <p:spPr>
          <a:xfrm>
            <a:off x="6871815" y="3173082"/>
            <a:ext cx="1417157" cy="251961"/>
          </a:xfrm>
          <a:prstGeom prst="trapezoid">
            <a:avLst>
              <a:gd name="adj" fmla="val 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14" name="Jobbra nyíl 14"/>
          <p:cNvSpPr/>
          <p:nvPr/>
        </p:nvSpPr>
        <p:spPr>
          <a:xfrm rot="16200000">
            <a:off x="7482850" y="4280916"/>
            <a:ext cx="195087" cy="669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15" name="Jobbra nyíl 15"/>
          <p:cNvSpPr/>
          <p:nvPr/>
        </p:nvSpPr>
        <p:spPr>
          <a:xfrm rot="16200000">
            <a:off x="7482850" y="3776993"/>
            <a:ext cx="195087" cy="669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16" name="Jobbra nyíl 16"/>
          <p:cNvSpPr/>
          <p:nvPr/>
        </p:nvSpPr>
        <p:spPr>
          <a:xfrm rot="16200000">
            <a:off x="7482850" y="3265585"/>
            <a:ext cx="195087" cy="669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cxnSp>
        <p:nvCxnSpPr>
          <p:cNvPr id="17" name="Szögletes összekötő 19"/>
          <p:cNvCxnSpPr>
            <a:stCxn id="10" idx="3"/>
            <a:endCxn id="8" idx="3"/>
          </p:cNvCxnSpPr>
          <p:nvPr/>
        </p:nvCxnSpPr>
        <p:spPr>
          <a:xfrm flipH="1" flipV="1">
            <a:off x="8282845" y="3052048"/>
            <a:ext cx="248003" cy="1010384"/>
          </a:xfrm>
          <a:prstGeom prst="bentConnector3">
            <a:avLst>
              <a:gd name="adj1" fmla="val -90704"/>
            </a:avLst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églalap 23"/>
          <p:cNvSpPr/>
          <p:nvPr/>
        </p:nvSpPr>
        <p:spPr>
          <a:xfrm>
            <a:off x="6861880" y="2200356"/>
            <a:ext cx="1417157" cy="2519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GRU </a:t>
            </a:r>
            <a:r>
              <a:rPr lang="hu-HU" sz="1100" dirty="0" err="1">
                <a:solidFill>
                  <a:schemeClr val="tx1"/>
                </a:solidFill>
              </a:rPr>
              <a:t>layer</a:t>
            </a:r>
            <a:endParaRPr lang="hu-HU" sz="1100" dirty="0">
              <a:solidFill>
                <a:schemeClr val="tx1"/>
              </a:solidFill>
            </a:endParaRPr>
          </a:p>
        </p:txBody>
      </p:sp>
      <p:sp>
        <p:nvSpPr>
          <p:cNvPr id="19" name="Jobbra nyíl 25"/>
          <p:cNvSpPr/>
          <p:nvPr/>
        </p:nvSpPr>
        <p:spPr>
          <a:xfrm rot="16200000">
            <a:off x="7479041" y="2539873"/>
            <a:ext cx="195087" cy="669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cxnSp>
        <p:nvCxnSpPr>
          <p:cNvPr id="20" name="Szögletes összekötő 26"/>
          <p:cNvCxnSpPr>
            <a:stCxn id="10" idx="3"/>
            <a:endCxn id="18" idx="3"/>
          </p:cNvCxnSpPr>
          <p:nvPr/>
        </p:nvCxnSpPr>
        <p:spPr>
          <a:xfrm flipH="1" flipV="1">
            <a:off x="8279037" y="2326337"/>
            <a:ext cx="251811" cy="1736095"/>
          </a:xfrm>
          <a:prstGeom prst="bentConnector3">
            <a:avLst>
              <a:gd name="adj1" fmla="val -89332"/>
            </a:avLst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30"/>
          <p:cNvSpPr txBox="1"/>
          <p:nvPr/>
        </p:nvSpPr>
        <p:spPr>
          <a:xfrm>
            <a:off x="7399281" y="2566332"/>
            <a:ext cx="362225" cy="363534"/>
          </a:xfrm>
          <a:prstGeom prst="rect">
            <a:avLst/>
          </a:prstGeom>
          <a:noFill/>
        </p:spPr>
        <p:txBody>
          <a:bodyPr wrap="none" lIns="85698" tIns="42849" rIns="85698" bIns="42849" rtlCol="0">
            <a:spAutoFit/>
          </a:bodyPr>
          <a:lstStyle/>
          <a:p>
            <a:pPr algn="ctr"/>
            <a:r>
              <a:rPr lang="hu-HU" dirty="0" smtClean="0"/>
              <a:t>…</a:t>
            </a:r>
            <a:endParaRPr lang="hu-HU" dirty="0"/>
          </a:p>
        </p:txBody>
      </p:sp>
      <p:cxnSp>
        <p:nvCxnSpPr>
          <p:cNvPr id="22" name="Egyenes összekötő 33"/>
          <p:cNvCxnSpPr/>
          <p:nvPr/>
        </p:nvCxnSpPr>
        <p:spPr>
          <a:xfrm flipH="1" flipV="1">
            <a:off x="6791022" y="1920761"/>
            <a:ext cx="70858" cy="2795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35"/>
          <p:cNvCxnSpPr/>
          <p:nvPr/>
        </p:nvCxnSpPr>
        <p:spPr>
          <a:xfrm flipV="1">
            <a:off x="8279037" y="1920761"/>
            <a:ext cx="70858" cy="2795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Jobbra nyíl 36"/>
          <p:cNvSpPr/>
          <p:nvPr/>
        </p:nvSpPr>
        <p:spPr>
          <a:xfrm rot="16200000">
            <a:off x="7482850" y="2027081"/>
            <a:ext cx="195087" cy="669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25" name="Téglalap 39"/>
          <p:cNvSpPr/>
          <p:nvPr/>
        </p:nvSpPr>
        <p:spPr>
          <a:xfrm>
            <a:off x="6269522" y="1164877"/>
            <a:ext cx="2609488" cy="2519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r>
              <a:rPr lang="hu-HU" sz="1100" dirty="0">
                <a:solidFill>
                  <a:schemeClr val="bg1"/>
                </a:solidFill>
              </a:rPr>
              <a:t>Output: </a:t>
            </a:r>
            <a:r>
              <a:rPr lang="hu-HU" sz="1100" dirty="0" err="1">
                <a:solidFill>
                  <a:schemeClr val="bg1"/>
                </a:solidFill>
              </a:rPr>
              <a:t>scores</a:t>
            </a:r>
            <a:r>
              <a:rPr lang="hu-HU" sz="1100" dirty="0">
                <a:solidFill>
                  <a:schemeClr val="bg1"/>
                </a:solidFill>
              </a:rPr>
              <a:t> </a:t>
            </a:r>
            <a:r>
              <a:rPr lang="hu-HU" sz="1100" dirty="0" err="1">
                <a:solidFill>
                  <a:schemeClr val="bg1"/>
                </a:solidFill>
              </a:rPr>
              <a:t>on</a:t>
            </a:r>
            <a:r>
              <a:rPr lang="hu-HU" sz="1100" dirty="0">
                <a:solidFill>
                  <a:schemeClr val="bg1"/>
                </a:solidFill>
              </a:rPr>
              <a:t> </a:t>
            </a:r>
            <a:r>
              <a:rPr lang="hu-HU" sz="1100" dirty="0" err="1">
                <a:solidFill>
                  <a:schemeClr val="bg1"/>
                </a:solidFill>
              </a:rPr>
              <a:t>items</a:t>
            </a:r>
            <a:endParaRPr lang="hu-HU" sz="1100" dirty="0">
              <a:solidFill>
                <a:schemeClr val="bg1"/>
              </a:solidFill>
            </a:endParaRPr>
          </a:p>
        </p:txBody>
      </p:sp>
      <p:cxnSp>
        <p:nvCxnSpPr>
          <p:cNvPr id="26" name="Egyenes összekötő 40"/>
          <p:cNvCxnSpPr/>
          <p:nvPr/>
        </p:nvCxnSpPr>
        <p:spPr>
          <a:xfrm flipH="1" flipV="1">
            <a:off x="6269523" y="1416838"/>
            <a:ext cx="521499" cy="25196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43"/>
          <p:cNvCxnSpPr/>
          <p:nvPr/>
        </p:nvCxnSpPr>
        <p:spPr>
          <a:xfrm flipV="1">
            <a:off x="8349895" y="1416838"/>
            <a:ext cx="535242" cy="25196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églalap 52"/>
          <p:cNvSpPr/>
          <p:nvPr/>
        </p:nvSpPr>
        <p:spPr>
          <a:xfrm>
            <a:off x="6192538" y="1101886"/>
            <a:ext cx="2763457" cy="3653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  <p:sp>
        <p:nvSpPr>
          <p:cNvPr id="29" name="Jobbra nyíl 53"/>
          <p:cNvSpPr/>
          <p:nvPr/>
        </p:nvSpPr>
        <p:spPr>
          <a:xfrm rot="16200000">
            <a:off x="7482850" y="1509341"/>
            <a:ext cx="195087" cy="669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698" tIns="42849" rIns="85698" bIns="42849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52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Session-parallel mini-batches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3/23/2016</a:t>
            </a:fld>
            <a:endParaRPr lang="hu-H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61" y="1572861"/>
            <a:ext cx="5680859" cy="360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zövegdoboz 5"/>
          <p:cNvSpPr txBox="1"/>
          <p:nvPr/>
        </p:nvSpPr>
        <p:spPr>
          <a:xfrm>
            <a:off x="0" y="5196764"/>
            <a:ext cx="669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1000" i="1" dirty="0"/>
              <a:t>*</a:t>
            </a:r>
            <a:r>
              <a:rPr lang="en-US" sz="1000" i="1" dirty="0" err="1"/>
              <a:t>Balázs</a:t>
            </a:r>
            <a:r>
              <a:rPr lang="en-US" sz="1000" i="1" dirty="0"/>
              <a:t> </a:t>
            </a:r>
            <a:r>
              <a:rPr lang="en-US" sz="1000" i="1" dirty="0" err="1"/>
              <a:t>Hidasi</a:t>
            </a:r>
            <a:r>
              <a:rPr lang="en-US" sz="1000" i="1" dirty="0"/>
              <a:t>, </a:t>
            </a:r>
            <a:r>
              <a:rPr lang="en-US" sz="1000" i="1" dirty="0" err="1"/>
              <a:t>Alexandros</a:t>
            </a:r>
            <a:r>
              <a:rPr lang="en-US" sz="1000" i="1" dirty="0"/>
              <a:t> </a:t>
            </a:r>
            <a:r>
              <a:rPr lang="en-US" sz="1000" i="1" dirty="0" err="1"/>
              <a:t>Karatzoglou</a:t>
            </a:r>
            <a:r>
              <a:rPr lang="en-US" sz="1000" i="1" dirty="0"/>
              <a:t>, </a:t>
            </a:r>
            <a:r>
              <a:rPr lang="en-US" sz="1000" i="1" dirty="0" err="1"/>
              <a:t>Linas</a:t>
            </a:r>
            <a:r>
              <a:rPr lang="en-US" sz="1000" i="1" dirty="0"/>
              <a:t> </a:t>
            </a:r>
            <a:r>
              <a:rPr lang="en-US" sz="1000" i="1" dirty="0" err="1"/>
              <a:t>Baltrunas</a:t>
            </a:r>
            <a:r>
              <a:rPr lang="en-US" sz="1000" i="1" dirty="0"/>
              <a:t>, </a:t>
            </a:r>
            <a:r>
              <a:rPr lang="en-US" sz="1000" i="1" dirty="0" err="1"/>
              <a:t>Domonkos</a:t>
            </a:r>
            <a:r>
              <a:rPr lang="en-US" sz="1000" i="1" dirty="0"/>
              <a:t> </a:t>
            </a:r>
            <a:r>
              <a:rPr lang="en-US" sz="1000" i="1" dirty="0" err="1" smtClean="0"/>
              <a:t>Tikk</a:t>
            </a:r>
            <a:r>
              <a:rPr lang="en-US" sz="1000" i="1" dirty="0"/>
              <a:t>:  Session-based Recommendations with Recurrent Neural </a:t>
            </a:r>
            <a:r>
              <a:rPr lang="en-US" sz="1000" i="1" dirty="0" smtClean="0"/>
              <a:t>Networks, to appear at ICLR 2016, </a:t>
            </a:r>
            <a:r>
              <a:rPr lang="en-US" sz="1000" i="1" dirty="0" smtClean="0">
                <a:hlinkClick r:id="rId3"/>
              </a:rPr>
              <a:t>available on </a:t>
            </a:r>
            <a:r>
              <a:rPr lang="en-US" sz="1000" i="1" dirty="0" err="1" smtClean="0">
                <a:hlinkClick r:id="rId3"/>
              </a:rPr>
              <a:t>Arxiv</a:t>
            </a:r>
            <a:r>
              <a:rPr lang="en-US" sz="1000" i="1" dirty="0" smtClean="0">
                <a:hlinkClick r:id="rId3"/>
              </a:rPr>
              <a:t>.</a:t>
            </a:r>
            <a:r>
              <a:rPr lang="en-US" sz="1000" i="1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981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3/23/2016</a:t>
            </a:fld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Significant improvement over the baselines</a:t>
            </a:r>
          </a:p>
          <a:p>
            <a:r>
              <a:rPr lang="en-US" dirty="0"/>
              <a:t>+20-30% in recall@20 and MRR@20 over item-</a:t>
            </a:r>
            <a:r>
              <a:rPr lang="en-US" dirty="0" err="1"/>
              <a:t>kNN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6" y="2992580"/>
            <a:ext cx="7864040" cy="239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1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Direct usage of content for recommendations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User’s decision (click or not click)</a:t>
            </a:r>
          </a:p>
          <a:p>
            <a:pPr lvl="1"/>
            <a:r>
              <a:rPr lang="hu-HU" dirty="0" smtClean="0"/>
              <a:t>Title</a:t>
            </a:r>
          </a:p>
          <a:p>
            <a:pPr lvl="1"/>
            <a:r>
              <a:rPr lang="hu-HU" dirty="0" smtClean="0"/>
              <a:t>Image</a:t>
            </a:r>
          </a:p>
          <a:p>
            <a:pPr lvl="1"/>
            <a:r>
              <a:rPr lang="hu-HU" dirty="0" smtClean="0"/>
              <a:t>Description</a:t>
            </a:r>
          </a:p>
          <a:p>
            <a:r>
              <a:rPr lang="hu-HU" dirty="0" smtClean="0"/>
              <a:t>Pipeline</a:t>
            </a:r>
          </a:p>
          <a:p>
            <a:pPr lvl="1"/>
            <a:r>
              <a:rPr lang="hu-HU" dirty="0" smtClean="0"/>
              <a:t>Automatic feature extraction from content (text, images, music, video)</a:t>
            </a:r>
          </a:p>
          <a:p>
            <a:pPr lvl="1"/>
            <a:r>
              <a:rPr lang="hu-HU" dirty="0" smtClean="0"/>
              <a:t>Feed features to the RNN recommender</a:t>
            </a:r>
          </a:p>
          <a:p>
            <a:r>
              <a:rPr lang="hu-HU" dirty="0" smtClean="0"/>
              <a:t>Other usages</a:t>
            </a:r>
          </a:p>
          <a:p>
            <a:pPr lvl="1"/>
            <a:r>
              <a:rPr lang="hu-HU" dirty="0" smtClean="0"/>
              <a:t>„Truly similar” item recommendation</a:t>
            </a:r>
          </a:p>
          <a:p>
            <a:pPr lvl="1"/>
            <a:r>
              <a:rPr lang="hu-HU" dirty="0" smtClean="0"/>
              <a:t>„X is to Y like A is to B” recommendations</a:t>
            </a:r>
          </a:p>
          <a:p>
            <a:pPr lvl="1"/>
            <a:r>
              <a:rPr lang="hu-HU" smtClean="0"/>
              <a:t>Etc.</a:t>
            </a:r>
            <a:endParaRPr lang="hu-HU" dirty="0" smtClean="0"/>
          </a:p>
          <a:p>
            <a:r>
              <a:rPr lang="hu-HU" dirty="0" smtClean="0"/>
              <a:t>High potential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64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Recoplatform: </a:t>
            </a:r>
            <a:r>
              <a:rPr lang="en-US" dirty="0" err="1" smtClean="0"/>
              <a:t>RaaS</a:t>
            </a:r>
            <a:r>
              <a:rPr lang="en-US" dirty="0" smtClean="0"/>
              <a:t> for SMBs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A2D4F-D201-4FAA-8491-A5BD3774A545}" type="datetime1">
              <a:rPr lang="en-US" smtClean="0"/>
              <a:t>3/23/2016</a:t>
            </a:fld>
            <a:endParaRPr lang="hu-HU"/>
          </a:p>
        </p:txBody>
      </p:sp>
      <p:sp>
        <p:nvSpPr>
          <p:cNvPr id="6" name="Tartalom helye 5"/>
          <p:cNvSpPr>
            <a:spLocks noGrp="1"/>
          </p:cNvSpPr>
          <p:nvPr>
            <p:ph sz="quarter" idx="13"/>
          </p:nvPr>
        </p:nvSpPr>
        <p:spPr>
          <a:xfrm>
            <a:off x="456175" y="1799999"/>
            <a:ext cx="3830817" cy="342514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www.recoplatform.com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Self service solution</a:t>
            </a:r>
          </a:p>
          <a:p>
            <a:r>
              <a:rPr lang="en-US" dirty="0" smtClean="0"/>
              <a:t>Automated quick and easy integration</a:t>
            </a:r>
          </a:p>
          <a:p>
            <a:r>
              <a:rPr lang="en-US" dirty="0" smtClean="0"/>
              <a:t>Priced to scale with business size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11485" r="5028"/>
          <a:stretch/>
        </p:blipFill>
        <p:spPr bwMode="auto">
          <a:xfrm>
            <a:off x="3910262" y="2824188"/>
            <a:ext cx="5087688" cy="260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4" descr="http://recoplatform.com/wp-content/themes/recoplatform/img/recommendation-engin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551-3C63-4643-8B93-2AE30B4CE001}" type="datetime1">
              <a:rPr lang="en-US" smtClean="0"/>
              <a:t>3/23/2016</a:t>
            </a:fld>
            <a:endParaRPr lang="hu-HU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3561459"/>
              </p:ext>
            </p:extLst>
          </p:nvPr>
        </p:nvGraphicFramePr>
        <p:xfrm>
          <a:off x="455613" y="1079500"/>
          <a:ext cx="80867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1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569"/>
            <a:ext cx="9008759" cy="5775593"/>
          </a:xfr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Cross the river when you come to 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79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57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6738" y="1089213"/>
            <a:ext cx="808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How it actually </a:t>
            </a:r>
            <a:r>
              <a:rPr lang="en-US" sz="4000" u="sng" smtClean="0"/>
              <a:t>happens</a:t>
            </a:r>
            <a:r>
              <a:rPr lang="en-US" sz="4000" smtClean="0"/>
              <a:t>?</a:t>
            </a:r>
            <a:endParaRPr lang="en-US" sz="40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8</a:t>
            </a:fld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3"/>
          </p:nvPr>
        </p:nvSpPr>
        <p:spPr>
          <a:xfrm>
            <a:off x="455613" y="3052482"/>
            <a:ext cx="8086725" cy="22684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1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7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3"/>
          </p:nvPr>
        </p:nvSpPr>
        <p:spPr>
          <a:xfrm>
            <a:off x="456175" y="2913610"/>
            <a:ext cx="3730132" cy="2325491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 smtClean="0">
              <a:hlinkClick r:id="rId2"/>
            </a:endParaRPr>
          </a:p>
        </p:txBody>
      </p:sp>
      <p:sp>
        <p:nvSpPr>
          <p:cNvPr id="5" name="Tartalom helye 4"/>
          <p:cNvSpPr>
            <a:spLocks noGrp="1"/>
          </p:cNvSpPr>
          <p:nvPr>
            <p:ph sz="half" idx="4294967295"/>
          </p:nvPr>
        </p:nvSpPr>
        <p:spPr>
          <a:xfrm>
            <a:off x="2291938" y="3026466"/>
            <a:ext cx="4441371" cy="2329616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hu-HU" sz="1400" dirty="0" smtClean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hu-HU" sz="1400" dirty="0"/>
              <a:t>Email: </a:t>
            </a:r>
            <a:r>
              <a:rPr lang="en-US" sz="1400" dirty="0" smtClean="0">
                <a:hlinkClick r:id="rId3"/>
              </a:rPr>
              <a:t>domi</a:t>
            </a:r>
            <a:r>
              <a:rPr lang="en-US" sz="1400" dirty="0">
                <a:hlinkClick r:id="rId3"/>
              </a:rPr>
              <a:t>@</a:t>
            </a:r>
            <a:r>
              <a:rPr lang="en-US" sz="1400" dirty="0" smtClean="0">
                <a:hlinkClick r:id="rId3"/>
              </a:rPr>
              <a:t>gravityrd.com</a:t>
            </a:r>
            <a:r>
              <a:rPr lang="en-US" sz="1400" dirty="0" smtClean="0"/>
              <a:t> </a:t>
            </a:r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 smtClean="0"/>
              <a:t>Twitter: @</a:t>
            </a:r>
            <a:r>
              <a:rPr lang="en-US" sz="1400" dirty="0" err="1" smtClean="0"/>
              <a:t>domonkostikk</a:t>
            </a:r>
            <a:r>
              <a:rPr lang="en-US" sz="1400" dirty="0" smtClean="0"/>
              <a:t> </a:t>
            </a:r>
            <a:endParaRPr lang="hu-HU" sz="1400" dirty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 smtClean="0"/>
              <a:t>Web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4"/>
              </a:rPr>
              <a:t>www.gravityrd.com</a:t>
            </a:r>
            <a:r>
              <a:rPr lang="en-US" sz="1400" dirty="0" smtClean="0"/>
              <a:t> </a:t>
            </a:r>
            <a:endParaRPr lang="hu-HU" sz="1400" dirty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 smtClean="0"/>
              <a:t>F</a:t>
            </a:r>
            <a:r>
              <a:rPr lang="en-US" sz="1400" dirty="0"/>
              <a:t>: </a:t>
            </a:r>
            <a:r>
              <a:rPr lang="en-US" sz="1400" dirty="0" smtClean="0">
                <a:hlinkClick r:id="rId5"/>
              </a:rPr>
              <a:t>facebook.com/</a:t>
            </a:r>
            <a:r>
              <a:rPr lang="en-US" sz="1400" dirty="0" err="1" smtClean="0">
                <a:hlinkClick r:id="rId5"/>
              </a:rPr>
              <a:t>gravityrd</a:t>
            </a:r>
            <a:endParaRPr lang="hu-HU" sz="1400" dirty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 smtClean="0"/>
              <a:t>Blog: </a:t>
            </a:r>
            <a:r>
              <a:rPr lang="en-US" sz="1400" dirty="0" smtClean="0">
                <a:hlinkClick r:id="rId6"/>
              </a:rPr>
              <a:t>blog.gravityrd.com</a:t>
            </a:r>
            <a:r>
              <a:rPr lang="en-US" sz="1400" dirty="0" smtClean="0"/>
              <a:t> </a:t>
            </a:r>
            <a:endParaRPr lang="en-US" sz="1400" dirty="0" smtClean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endParaRPr lang="en-US" sz="1400" dirty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 smtClean="0"/>
              <a:t>Yes, we are hiring: </a:t>
            </a:r>
            <a:r>
              <a:rPr lang="en-US" sz="1800" dirty="0" smtClean="0">
                <a:hlinkClick r:id="rId7"/>
              </a:rPr>
              <a:t>hr@gravityrd.com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026" name="Picture 2" descr="D:\Dropbox (Gravity R&amp;D Zrt)\Gravity Marketing (1)\Marketing\Logos\GravityRD-logo_RGB-med-800x18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59" y="1348189"/>
            <a:ext cx="5032632" cy="11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70"/>
            <a:ext cx="8997950" cy="5775594"/>
          </a:xfr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How it actually happens?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5A24-6342-47B8-B5FB-283ED4EC0E41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305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vity R&amp;D Business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27272"/>
      </a:dk2>
      <a:lt2>
        <a:srgbClr val="F2F2F2"/>
      </a:lt2>
      <a:accent1>
        <a:srgbClr val="347FAD"/>
      </a:accent1>
      <a:accent2>
        <a:srgbClr val="79C142"/>
      </a:accent2>
      <a:accent3>
        <a:srgbClr val="A5A5A5"/>
      </a:accent3>
      <a:accent4>
        <a:srgbClr val="BA4A4C"/>
      </a:accent4>
      <a:accent5>
        <a:srgbClr val="F4612D"/>
      </a:accent5>
      <a:accent6>
        <a:srgbClr val="F9F73F"/>
      </a:accent6>
      <a:hlink>
        <a:srgbClr val="347FAD"/>
      </a:hlink>
      <a:folHlink>
        <a:srgbClr val="347FAD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vity R&amp;D Youthful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27272"/>
      </a:dk2>
      <a:lt2>
        <a:srgbClr val="F2F2F2"/>
      </a:lt2>
      <a:accent1>
        <a:srgbClr val="347FAD"/>
      </a:accent1>
      <a:accent2>
        <a:srgbClr val="79C142"/>
      </a:accent2>
      <a:accent3>
        <a:srgbClr val="A5A5A5"/>
      </a:accent3>
      <a:accent4>
        <a:srgbClr val="BA4A4C"/>
      </a:accent4>
      <a:accent5>
        <a:srgbClr val="F4612D"/>
      </a:accent5>
      <a:accent6>
        <a:srgbClr val="F9F73F"/>
      </a:accent6>
      <a:hlink>
        <a:srgbClr val="347FAD"/>
      </a:hlink>
      <a:folHlink>
        <a:srgbClr val="347FAD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avity R&amp;D Technologic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27272"/>
      </a:dk2>
      <a:lt2>
        <a:srgbClr val="F2F2F2"/>
      </a:lt2>
      <a:accent1>
        <a:srgbClr val="347FAD"/>
      </a:accent1>
      <a:accent2>
        <a:srgbClr val="79C142"/>
      </a:accent2>
      <a:accent3>
        <a:srgbClr val="A5A5A5"/>
      </a:accent3>
      <a:accent4>
        <a:srgbClr val="BA4A4C"/>
      </a:accent4>
      <a:accent5>
        <a:srgbClr val="F4612D"/>
      </a:accent5>
      <a:accent6>
        <a:srgbClr val="F9F73F"/>
      </a:accent6>
      <a:hlink>
        <a:srgbClr val="347FAD"/>
      </a:hlink>
      <a:folHlink>
        <a:srgbClr val="347FAD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7200</TotalTime>
  <Words>3006</Words>
  <Application>Microsoft Office PowerPoint</Application>
  <PresentationFormat>Egyéni</PresentationFormat>
  <Paragraphs>748</Paragraphs>
  <Slides>80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3</vt:i4>
      </vt:variant>
      <vt:variant>
        <vt:lpstr>Diacímek</vt:lpstr>
      </vt:variant>
      <vt:variant>
        <vt:i4>80</vt:i4>
      </vt:variant>
    </vt:vector>
  </HeadingPairs>
  <TitlesOfParts>
    <vt:vector size="91" baseType="lpstr">
      <vt:lpstr>Arial</vt:lpstr>
      <vt:lpstr>Calibri</vt:lpstr>
      <vt:lpstr>Exo 2</vt:lpstr>
      <vt:lpstr>Courier New</vt:lpstr>
      <vt:lpstr>Exo 2 Light</vt:lpstr>
      <vt:lpstr>Cambria Math</vt:lpstr>
      <vt:lpstr>Times New Roman</vt:lpstr>
      <vt:lpstr>Wingdings</vt:lpstr>
      <vt:lpstr>Gravity R&amp;D Business Template</vt:lpstr>
      <vt:lpstr>Gravity R&amp;D Youthful Template</vt:lpstr>
      <vt:lpstr>Gravity R&amp;D Technologic Template</vt:lpstr>
      <vt:lpstr>Lessons learnt at building recommendation services at industry scale</vt:lpstr>
      <vt:lpstr>Credits to colleagues</vt:lpstr>
      <vt:lpstr>PowerPoint bemutató</vt:lpstr>
      <vt:lpstr>Who we are and what we do</vt:lpstr>
      <vt:lpstr>The journey Gravity made from 2009-2016</vt:lpstr>
      <vt:lpstr>How we imagine growth?</vt:lpstr>
      <vt:lpstr>How we imagine growth?</vt:lpstr>
      <vt:lpstr>How it actually happens?</vt:lpstr>
      <vt:lpstr>How it actually happens?</vt:lpstr>
      <vt:lpstr>The impact of Netflix Prize</vt:lpstr>
      <vt:lpstr>Short summary of Netflix Prize</vt:lpstr>
      <vt:lpstr>Schematic of matrix factorization</vt:lpstr>
      <vt:lpstr>PowerPoint bemutató</vt:lpstr>
      <vt:lpstr>PowerPoint bemutató</vt:lpstr>
      <vt:lpstr>PowerPoint bemutató</vt:lpstr>
      <vt:lpstr>Make investors interested</vt:lpstr>
      <vt:lpstr>Netflix Prize demo / 1</vt:lpstr>
      <vt:lpstr>Netflix Prize demo / 2</vt:lpstr>
      <vt:lpstr>Netflix Prize demo / 3</vt:lpstr>
      <vt:lpstr>Netflix Prize demo / 4</vt:lpstr>
      <vt:lpstr>Netflix Prize demo / 5</vt:lpstr>
      <vt:lpstr>The rough start</vt:lpstr>
      <vt:lpstr>The business model question</vt:lpstr>
      <vt:lpstr>Business model: Trabant vs. Rolls Royce</vt:lpstr>
      <vt:lpstr>Our decision in 2009 was: Rolls Royce</vt:lpstr>
      <vt:lpstr># of requests</vt:lpstr>
      <vt:lpstr>Using new/beta technologies</vt:lpstr>
      <vt:lpstr>Reaching the limits</vt:lpstr>
      <vt:lpstr>Complexity increases </vt:lpstr>
      <vt:lpstr>Optimizations</vt:lpstr>
      <vt:lpstr># of items</vt:lpstr>
      <vt:lpstr>Preconceptions</vt:lpstr>
      <vt:lpstr>Training frequency</vt:lpstr>
      <vt:lpstr>Tasks are different in real-world applications</vt:lpstr>
      <vt:lpstr>Industry vs. academia</vt:lpstr>
      <vt:lpstr>Implicit vs. explicit ratings</vt:lpstr>
      <vt:lpstr>What is the problem with the explicit objective function</vt:lpstr>
      <vt:lpstr>Why „explicit” optimization suffers</vt:lpstr>
      <vt:lpstr>iALS – objective function</vt:lpstr>
      <vt:lpstr>Complexity of iALS</vt:lpstr>
      <vt:lpstr>Training time using speed-ups</vt:lpstr>
      <vt:lpstr>Item-2-item scenario</vt:lpstr>
      <vt:lpstr>Task 2: item-2-item recommendations</vt:lpstr>
      <vt:lpstr>PowerPoint bemutató</vt:lpstr>
      <vt:lpstr>Data volume and time</vt:lpstr>
      <vt:lpstr>Time complexity of MF for implicit feedback</vt:lpstr>
      <vt:lpstr>i2i recommendations with SVD / 2</vt:lpstr>
      <vt:lpstr>i2i recommendations with SVD / 3</vt:lpstr>
      <vt:lpstr>I2i recommendations with SVD / 4</vt:lpstr>
      <vt:lpstr>i2i recommendations with SVD / 5</vt:lpstr>
      <vt:lpstr>Implementing an item-to-item method / 1</vt:lpstr>
      <vt:lpstr>Implementing an item-to-item method / 2</vt:lpstr>
      <vt:lpstr>Implementing an item-to-item method / 3</vt:lpstr>
      <vt:lpstr>Summary of EIR</vt:lpstr>
      <vt:lpstr>Case studies on CTR</vt:lpstr>
      <vt:lpstr>Case studies on CTR / 1</vt:lpstr>
      <vt:lpstr>PowerPoint bemutató</vt:lpstr>
      <vt:lpstr>Case studies on CTR / 2</vt:lpstr>
      <vt:lpstr>PowerPoint bemutató</vt:lpstr>
      <vt:lpstr>Case studies on CTR / 3</vt:lpstr>
      <vt:lpstr>PowerPoint bemutató</vt:lpstr>
      <vt:lpstr>Critiques of MF</vt:lpstr>
      <vt:lpstr>When to use MF</vt:lpstr>
      <vt:lpstr>Where we are now</vt:lpstr>
      <vt:lpstr>Gravity’s Products and Features</vt:lpstr>
      <vt:lpstr>Technology overview</vt:lpstr>
      <vt:lpstr>Infrastructure</vt:lpstr>
      <vt:lpstr>4 data centers around the globe</vt:lpstr>
      <vt:lpstr>Using lots of technologies</vt:lpstr>
      <vt:lpstr>Using lots of algorithms (100+)</vt:lpstr>
      <vt:lpstr>New directions</vt:lpstr>
      <vt:lpstr>Deep learning: Session based recommendations</vt:lpstr>
      <vt:lpstr>Session based recommendations with RNN</vt:lpstr>
      <vt:lpstr>Session-parallel mini-batches</vt:lpstr>
      <vt:lpstr>Results</vt:lpstr>
      <vt:lpstr>Direct usage of content for recommendations</vt:lpstr>
      <vt:lpstr>Recoplatform: RaaS for SMBs</vt:lpstr>
      <vt:lpstr>PowerPoint bemutató</vt:lpstr>
      <vt:lpstr>Cross the river when you come to it</vt:lpstr>
      <vt:lpstr>Thank you!</vt:lpstr>
    </vt:vector>
  </TitlesOfParts>
  <Company>2.0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Gravity R&amp;D</dc:creator>
  <cp:lastModifiedBy>Domi</cp:lastModifiedBy>
  <cp:revision>143</cp:revision>
  <dcterms:created xsi:type="dcterms:W3CDTF">2013-09-11T07:07:25Z</dcterms:created>
  <dcterms:modified xsi:type="dcterms:W3CDTF">2016-03-24T09:40:45Z</dcterms:modified>
</cp:coreProperties>
</file>